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4"/>
  </p:sldMasterIdLst>
  <p:notesMasterIdLst>
    <p:notesMasterId r:id="rId52"/>
  </p:notesMasterIdLst>
  <p:sldIdLst>
    <p:sldId id="256" r:id="rId5"/>
    <p:sldId id="259" r:id="rId6"/>
    <p:sldId id="281" r:id="rId7"/>
    <p:sldId id="292" r:id="rId8"/>
    <p:sldId id="286" r:id="rId9"/>
    <p:sldId id="287" r:id="rId10"/>
    <p:sldId id="288" r:id="rId11"/>
    <p:sldId id="282" r:id="rId12"/>
    <p:sldId id="289" r:id="rId13"/>
    <p:sldId id="295" r:id="rId14"/>
    <p:sldId id="296" r:id="rId15"/>
    <p:sldId id="297" r:id="rId16"/>
    <p:sldId id="299" r:id="rId17"/>
    <p:sldId id="301" r:id="rId18"/>
    <p:sldId id="304" r:id="rId19"/>
    <p:sldId id="305" r:id="rId20"/>
    <p:sldId id="306" r:id="rId21"/>
    <p:sldId id="309" r:id="rId22"/>
    <p:sldId id="307" r:id="rId23"/>
    <p:sldId id="310" r:id="rId24"/>
    <p:sldId id="312" r:id="rId25"/>
    <p:sldId id="313" r:id="rId26"/>
    <p:sldId id="316" r:id="rId27"/>
    <p:sldId id="318" r:id="rId28"/>
    <p:sldId id="319" r:id="rId29"/>
    <p:sldId id="320" r:id="rId30"/>
    <p:sldId id="323" r:id="rId31"/>
    <p:sldId id="324" r:id="rId32"/>
    <p:sldId id="325" r:id="rId33"/>
    <p:sldId id="329" r:id="rId34"/>
    <p:sldId id="328" r:id="rId35"/>
    <p:sldId id="327" r:id="rId36"/>
    <p:sldId id="291" r:id="rId37"/>
    <p:sldId id="290" r:id="rId38"/>
    <p:sldId id="294" r:id="rId39"/>
    <p:sldId id="298" r:id="rId40"/>
    <p:sldId id="303" r:id="rId41"/>
    <p:sldId id="308" r:id="rId42"/>
    <p:sldId id="311" r:id="rId43"/>
    <p:sldId id="315" r:id="rId44"/>
    <p:sldId id="317" r:id="rId45"/>
    <p:sldId id="321" r:id="rId46"/>
    <p:sldId id="322" r:id="rId47"/>
    <p:sldId id="326" r:id="rId48"/>
    <p:sldId id="293" r:id="rId49"/>
    <p:sldId id="283" r:id="rId50"/>
    <p:sldId id="284" r:id="rId5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926" autoAdjust="0"/>
  </p:normalViewPr>
  <p:slideViewPr>
    <p:cSldViewPr>
      <p:cViewPr varScale="1">
        <p:scale>
          <a:sx n="48" d="100"/>
          <a:sy n="48" d="100"/>
        </p:scale>
        <p:origin x="1800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399FB695-9387-94A3-30C1-3A3392988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BD89076-4DD8-CC58-A35D-2B501450B5F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4F6EBB55-B378-1108-1121-FA55C1A54B9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19300E33-2D66-85E3-D0B3-A9522BFA800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1B6D12E2-393E-1783-1BA9-6E1B0E5BD70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14A6E7AF-3595-7897-EAF6-73A0734F6C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50B9C0B-ACF1-4277-A292-DA662347251C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F90FEB46-5F97-109E-8003-4D509D5857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B64D6BF-64F9-4431-96BC-94810404474E}" type="slidenum">
              <a:rPr lang="ru-RU" altLang="en-US">
                <a:latin typeface="Arial" panose="020B0604020202020204" pitchFamily="34" charset="0"/>
              </a:rPr>
              <a:pPr eaLnBrk="1" hangingPunct="1"/>
              <a:t>2</a:t>
            </a:fld>
            <a:endParaRPr lang="ru-RU" altLang="en-US">
              <a:latin typeface="Arial" panose="020B0604020202020204" pitchFamily="34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0CCAE06E-A944-5814-B3E5-08D578F212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D3A88E1-9647-CE81-C35F-8E1852F24C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A8FE05B-AECF-9E94-CD43-C6F251FBC6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981A0C-DF7C-4D9D-9EF7-22B75F656AD8}" type="slidenum">
              <a:rPr lang="ru-RU" altLang="en-US">
                <a:latin typeface="Arial" panose="020B0604020202020204" pitchFamily="34" charset="0"/>
              </a:rPr>
              <a:pPr eaLnBrk="1" hangingPunct="1"/>
              <a:t>33</a:t>
            </a:fld>
            <a:endParaRPr lang="ru-RU" altLang="en-US">
              <a:latin typeface="Arial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8D3A780-E2B6-BF8C-1D34-EDB791EE7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F491CFBD-8A6C-25B8-00EF-E8A181454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16EE57C6-D2F9-B631-019A-D85604F8C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2127CE-2C27-454B-BD5F-A25E9338DF00}" type="slidenum">
              <a:rPr lang="ru-RU" altLang="en-US">
                <a:latin typeface="Arial" panose="020B0604020202020204" pitchFamily="34" charset="0"/>
              </a:rPr>
              <a:pPr eaLnBrk="1" hangingPunct="1"/>
              <a:t>34</a:t>
            </a:fld>
            <a:endParaRPr lang="ru-RU" altLang="en-US">
              <a:latin typeface="Arial" panose="020B0604020202020204" pitchFamily="34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91D9188C-E2A8-E898-9953-8C7B48A272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BAF978B-9CCA-413C-F84D-6972ECEF2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B9C0B-ACF1-4277-A292-DA662347251C}" type="slidenum">
              <a:rPr lang="ru-RU" altLang="en-US" smtClean="0"/>
              <a:pPr/>
              <a:t>35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36476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B9C0B-ACF1-4277-A292-DA662347251C}" type="slidenum">
              <a:rPr lang="ru-RU" altLang="en-US" smtClean="0"/>
              <a:pPr/>
              <a:t>42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95963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D4447086-FCF0-6C19-7319-0D1AC35F9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B1B6BC-4222-4BB0-93AA-ED5338D5FC94}" type="slidenum">
              <a:rPr lang="ru-RU" altLang="en-US">
                <a:latin typeface="Arial" panose="020B0604020202020204" pitchFamily="34" charset="0"/>
              </a:rPr>
              <a:pPr eaLnBrk="1" hangingPunct="1"/>
              <a:t>46</a:t>
            </a:fld>
            <a:endParaRPr lang="ru-RU" altLang="en-US">
              <a:latin typeface="Arial" panose="020B0604020202020204" pitchFamily="34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4888321-E455-0D8F-54B7-E1508C9C35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BD4992F9-F374-4327-E885-A095845B63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3BA9D8C4-29D2-8871-DD11-E0BF9D0CF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33CB786-A6FB-4A2C-8AFD-CA89D4126C9E}" type="slidenum">
              <a:rPr lang="ru-RU" altLang="en-US">
                <a:latin typeface="Arial" panose="020B0604020202020204" pitchFamily="34" charset="0"/>
              </a:rPr>
              <a:pPr eaLnBrk="1" hangingPunct="1"/>
              <a:t>47</a:t>
            </a:fld>
            <a:endParaRPr lang="ru-RU" altLang="en-US">
              <a:latin typeface="Arial" panose="020B060402020202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47D0428-C4AD-8AE1-A7D6-686231C576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37C0EA96-E679-0EE2-002D-10FA48BE3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2CFEA512-4DC0-3458-1E43-3092B5FB7E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C02C6C2-8FDD-4F7F-9E6A-251469515791}" type="slidenum">
              <a:rPr lang="ru-RU" altLang="en-US">
                <a:latin typeface="Arial" panose="020B0604020202020204" pitchFamily="34" charset="0"/>
              </a:rPr>
              <a:pPr eaLnBrk="1" hangingPunct="1"/>
              <a:t>3</a:t>
            </a:fld>
            <a:endParaRPr lang="ru-RU" altLang="en-US">
              <a:latin typeface="Arial" panose="020B0604020202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016BD064-9040-961B-E9A6-B6DCBE681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624563A8-34CA-AAE9-7FEF-6D7DAD4AC1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E9FB3913-2E00-DF42-E72F-28359ED49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972C9E0-4742-4D8E-AC71-DD24B38B1CCF}" type="slidenum">
              <a:rPr lang="ru-RU" altLang="en-US">
                <a:latin typeface="Arial" panose="020B0604020202020204" pitchFamily="34" charset="0"/>
              </a:rPr>
              <a:pPr eaLnBrk="1" hangingPunct="1"/>
              <a:t>5</a:t>
            </a:fld>
            <a:endParaRPr lang="ru-RU" altLang="en-US">
              <a:latin typeface="Arial" panose="020B060402020202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F33DFC6-E5F6-6F73-F835-7FF29E1384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2E5AEAE-02EE-C96C-77FF-D88DD1E946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A71089C6-A186-82F8-35F9-109CD900EC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AE00338-D69D-49BC-99F1-7457EA7ED2FC}" type="slidenum">
              <a:rPr lang="ru-RU" altLang="en-US">
                <a:latin typeface="Arial" panose="020B0604020202020204" pitchFamily="34" charset="0"/>
              </a:rPr>
              <a:pPr eaLnBrk="1" hangingPunct="1"/>
              <a:t>6</a:t>
            </a:fld>
            <a:endParaRPr lang="ru-RU" altLang="en-US">
              <a:latin typeface="Arial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94724B1A-F13E-C450-9B92-AD12034861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4A262A07-1107-4461-D7C0-38BF0D673A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F635B04A-D6A1-AD53-6A2D-D1F82EBFA1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DEE0CB7-23AF-4A56-8B98-D8ACD1778348}" type="slidenum">
              <a:rPr lang="ru-RU" altLang="en-US">
                <a:latin typeface="Arial" panose="020B0604020202020204" pitchFamily="34" charset="0"/>
              </a:rPr>
              <a:pPr eaLnBrk="1" hangingPunct="1"/>
              <a:t>7</a:t>
            </a:fld>
            <a:endParaRPr lang="ru-RU" altLang="en-US">
              <a:latin typeface="Arial" panose="020B0604020202020204" pitchFamily="34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878EA9EC-295E-DE4B-8460-A4692DFB75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28CC503-549F-AB1D-E853-8417E32689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9C619AEF-927C-3DF2-6CA4-F6BB687E9E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21A3F51-96A3-4ED6-8447-D056C11B5702}" type="slidenum">
              <a:rPr lang="ru-RU" altLang="en-US">
                <a:latin typeface="Arial" panose="020B0604020202020204" pitchFamily="34" charset="0"/>
              </a:rPr>
              <a:pPr eaLnBrk="1" hangingPunct="1"/>
              <a:t>8</a:t>
            </a:fld>
            <a:endParaRPr lang="ru-RU" altLang="en-US">
              <a:latin typeface="Arial" panose="020B060402020202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13857D3-486F-F82B-3C34-CD00320BF6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78669EBF-1F8F-820C-6653-5330AE1DD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2BEDB41-71F9-E336-E680-0D2C42622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0571B99-B851-46E9-B855-E45567CFC133}" type="slidenum">
              <a:rPr lang="ru-RU" altLang="en-US">
                <a:latin typeface="Arial" panose="020B0604020202020204" pitchFamily="34" charset="0"/>
              </a:rPr>
              <a:pPr eaLnBrk="1" hangingPunct="1"/>
              <a:t>9</a:t>
            </a:fld>
            <a:endParaRPr lang="ru-RU" altLang="en-US">
              <a:latin typeface="Arial" panose="020B060402020202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4810F0E5-D92F-BD38-CF9D-0B9F907192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07913F07-FDCB-CAF0-4755-5F2BC60CFF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B9C0B-ACF1-4277-A292-DA662347251C}" type="slidenum">
              <a:rPr lang="ru-RU" altLang="en-US" smtClean="0"/>
              <a:pPr/>
              <a:t>17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9614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B9C0B-ACF1-4277-A292-DA662347251C}" type="slidenum">
              <a:rPr lang="ru-RU" altLang="en-US" smtClean="0"/>
              <a:pPr/>
              <a:t>24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1586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0CA0519-904D-1AA9-5283-80D015C9E132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43D78F4-5CF9-635F-28B9-88B7D035D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0" name="Rectangle 4">
                <a:extLst>
                  <a:ext uri="{FF2B5EF4-FFF2-40B4-BE49-F238E27FC236}">
                    <a16:creationId xmlns:a16="http://schemas.microsoft.com/office/drawing/2014/main" id="{67894E0F-C946-0ED2-C73C-7820BDA88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6E6D0578-6041-E8C2-4F51-72EB2112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95C681A4-034E-2436-608B-F38B3E34C4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9F1D30-0A03-2108-63F2-FD90A0C5C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CF3805-3F83-9963-B47C-9F9BC4556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8220334A-6DB5-F09A-2EBA-6B5C6C069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57F62BE5-5EA2-6DFC-AEFF-C7C1C3106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2238AC2C-F73E-CE07-B31B-192EDDA46D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sp>
        <p:nvSpPr>
          <p:cNvPr id="82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82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/>
              <a:t>Click to edit Master subtitle style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4CA6466E-35DB-1DEF-060B-8B345C14CE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4F318D44-7627-A746-C1E9-2AE689C4FB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91F5E1F-8341-C764-A7A1-A3788A206E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38322F9-4858-4617-9A4A-3AB5337FCA0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4321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60269F2-C538-B0C1-EF98-5296E9D11A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126F4F2-C1D7-52F3-D6BC-996C968941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6C68D92-87E5-DC0F-9086-78DF88920B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838FA7-D472-4A82-9808-264FF692B45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0980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442D5FE-CE8D-DAB3-3B09-6A776EB585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0A25AFB-3DBB-E40D-5BBF-D5966A5483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F92805F-B46B-54A6-2C83-E0DE4E665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4B184B-0139-4499-BCFE-E2D7C2DFA74D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7221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14C9AE4-CDF9-91F0-7A0F-5244087078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3773B96-8A71-527A-FCF8-8C6924A6E9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C1F7BD5-B2B0-0799-3074-1B0D37F6A3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46FE27-6084-4833-9EB0-2D47080BFFAA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51130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19D60CB-BA9D-D362-79B7-C9CDF1BADB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11F6D14-227F-4726-9D03-4591514770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5B036EA-365F-A356-3656-2E8C1B02AB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E010C2-AE06-41FA-B189-C5D45DED777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36038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8A715B9-9697-1BF4-B40E-47B2A4D4D7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8307859-7455-3193-24C0-659C2288BD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CA5B1E8-10F1-BEBF-8B58-BB510B7E09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80A16E-A291-481D-8583-C5A9C37A6EC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91115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1D549480-203C-8B47-11E6-FF9E0B06A1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71A62E74-5239-E4C1-7193-4DDB1F78F6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67752C4D-F5FC-7B8E-DBC9-58B7E57EA6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C4F94D-93D0-479A-A11B-2FD3DC4D681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916537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9D03160-4F3D-2F1C-8441-EE6B75F65D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195150E-46EB-998C-0C5E-7D1198FD64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677A7B2-836A-978A-B91C-5083E1D400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936651-FE15-490A-848B-F55F640FACF2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68629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0E66E1F-69CC-67B9-1D3B-0B98514397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91088C3-577E-CD47-9D66-978001DF29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7415FAB-25D7-4435-5A13-46F10845D9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B4C6C-6239-46A7-8914-2A02A81DDB8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5628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B325521-7A25-6E26-FB95-5D7A2B7EE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E2616D7-457E-A4A9-E1F5-3C5BF63CBB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C4B41EE-8ED3-1523-6AA0-1026B59B06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D0BD39-33C4-41E8-8777-EEA82794C31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4410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91F2663-5EA1-12D7-AFA5-5341411394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3C83AAC-3749-1D6F-8151-1140C0D757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4CEF787-3748-82F4-1BCB-4BAF1DD075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610F6A-A3CD-4AE1-B159-CE4EF23899F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0462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D38CD85A-414C-F01D-4908-94A721BDC8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CC23A855-6E44-36E1-06D0-6D1597C842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62D5CBC5-69E6-C563-BC5E-90529C4DEF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CB3F5F-C438-47B5-8DE5-9BD3EB64816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0115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75021672-A489-F2FC-C4E0-E90570381C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299F73A8-487D-A83D-64BC-9E488801A1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EC6C3BC6-FE30-C133-8A7D-EEC4FF6EDA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0351D5-A950-4C8C-B083-7B4AD79B4C23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7009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083562E-5205-0F47-052C-B13BE3BC4A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2784DD1-F23D-29F9-DFE1-7D0DBEDA31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4B3306D-9D74-A689-6400-0EE48727BF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E16E3-6AF9-4589-9019-E4BE6438F28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5271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5A0D6B5-3E87-990E-0B02-7D24824DB2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CB33A02-9897-E536-949F-C24D2B67D8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7A792AC-7C58-8E5B-7EB7-B9EB685670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130CB5-7FEB-40CC-9637-8D2991F5580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2724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E19ADA7-9FB1-2085-03B3-09A2C84A6AC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>
              <a:cs typeface="Arial" charset="0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8CB6390-16B4-2E9C-838E-C7B9B1AC7AB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>
              <a:cs typeface="Arial" charset="0"/>
            </a:endParaRP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1D374040-B0E6-2591-B367-84DFA935369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>
              <a:cs typeface="Arial" charset="0"/>
            </a:endParaRP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CD33EEED-CA81-D548-D020-D627221623C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>
              <a:cs typeface="Arial" charset="0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496B27AE-A907-0518-8D4D-96B650DD056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>
              <a:cs typeface="Arial" charset="0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0E88B571-62BD-E74D-C369-1DEC1ACCA78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>
              <a:cs typeface="Arial" charset="0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F1F73E2A-DD43-4953-3703-39260E86B2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>
              <a:cs typeface="Arial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6A573DB-CFEA-4C62-4269-E53396F80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title style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6CC0AA1C-6E5C-F163-D0C0-EDBC4B518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7179" name="Rectangle 11">
            <a:extLst>
              <a:ext uri="{FF2B5EF4-FFF2-40B4-BE49-F238E27FC236}">
                <a16:creationId xmlns:a16="http://schemas.microsoft.com/office/drawing/2014/main" id="{188B6929-8CB5-E651-3D0D-E66F366E190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80" name="Rectangle 12">
            <a:extLst>
              <a:ext uri="{FF2B5EF4-FFF2-40B4-BE49-F238E27FC236}">
                <a16:creationId xmlns:a16="http://schemas.microsoft.com/office/drawing/2014/main" id="{DF83079A-6B12-8733-0FDB-D207C1989F0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81" name="Rectangle 13">
            <a:extLst>
              <a:ext uri="{FF2B5EF4-FFF2-40B4-BE49-F238E27FC236}">
                <a16:creationId xmlns:a16="http://schemas.microsoft.com/office/drawing/2014/main" id="{BE1BAF63-4FDF-3A0A-C2EC-7A1332D61A7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2606516-C849-49BA-A108-0FAA1D4761FE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8377597" TargetMode="External"/><Relationship Id="rId13" Type="http://schemas.openxmlformats.org/officeDocument/2006/relationships/hyperlink" Target="https://urbansounddataset.weebly.com/download-urbansound8k.html" TargetMode="External"/><Relationship Id="rId3" Type="http://schemas.openxmlformats.org/officeDocument/2006/relationships/hyperlink" Target="https://ieeexplore.ieee.org/document/543199" TargetMode="External"/><Relationship Id="rId7" Type="http://schemas.openxmlformats.org/officeDocument/2006/relationships/hyperlink" Target="https://ieeexplore.ieee.org/document/6932438" TargetMode="External"/><Relationship Id="rId12" Type="http://schemas.openxmlformats.org/officeDocument/2006/relationships/hyperlink" Target="https://www.openslr.org/12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rect.mit.edu/neco/article/11/2/417/6242/Independent-Component-Analysis-Using-an-Extended" TargetMode="External"/><Relationship Id="rId11" Type="http://schemas.openxmlformats.org/officeDocument/2006/relationships/hyperlink" Target="https://www.taylorfrancis.com/books/mono/10.1201/b14529/speech-enhancement-philipos-loizou" TargetMode="External"/><Relationship Id="rId5" Type="http://schemas.openxmlformats.org/officeDocument/2006/relationships/hyperlink" Target="https://www.sciencedirect.com/science/article/pii/S0893608000000265" TargetMode="External"/><Relationship Id="rId10" Type="http://schemas.openxmlformats.org/officeDocument/2006/relationships/hyperlink" Target="https://ieeexplore.ieee.org/document/7178964" TargetMode="External"/><Relationship Id="rId4" Type="http://schemas.openxmlformats.org/officeDocument/2006/relationships/hyperlink" Target="https://ieeexplore.ieee.org/document/1455702" TargetMode="External"/><Relationship Id="rId9" Type="http://schemas.openxmlformats.org/officeDocument/2006/relationships/hyperlink" Target="https://arxiv.org/abs/1703.09452" TargetMode="External"/><Relationship Id="rId14" Type="http://schemas.openxmlformats.org/officeDocument/2006/relationships/hyperlink" Target="https://github.com/timsainb/noisereduc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6C17695-D411-43C2-D100-AC231DCC11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600200"/>
            <a:ext cx="7772400" cy="1538288"/>
          </a:xfrm>
        </p:spPr>
        <p:txBody>
          <a:bodyPr/>
          <a:lstStyle/>
          <a:p>
            <a:pPr algn="ctr" eaLnBrk="1" hangingPunct="1"/>
            <a:r>
              <a:rPr lang="en-US" altLang="en-US" sz="3600" dirty="0"/>
              <a:t> </a:t>
            </a:r>
            <a:r>
              <a:rPr lang="en-GB" sz="36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AMPLIFICAREA </a:t>
            </a:r>
            <a:r>
              <a:rPr lang="ro-RO" sz="36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VOCII ÎNTR-UN MEDIU ZGOMOTOS</a:t>
            </a:r>
            <a:endParaRPr lang="ru-RU" altLang="en-US" sz="3600" dirty="0"/>
          </a:p>
        </p:txBody>
      </p:sp>
      <p:sp>
        <p:nvSpPr>
          <p:cNvPr id="3075" name="TextBox 2">
            <a:extLst>
              <a:ext uri="{FF2B5EF4-FFF2-40B4-BE49-F238E27FC236}">
                <a16:creationId xmlns:a16="http://schemas.microsoft.com/office/drawing/2014/main" id="{C679E23F-38BE-5276-719B-E9382404B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038600"/>
            <a:ext cx="6248400" cy="232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Student: 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Șandor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Ioana-Denisa an4, TST RO</a:t>
            </a:r>
            <a:endParaRPr lang="en-GB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Profesori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Coordonatori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Prof.dr.ing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Mircea Giurgiu</a:t>
            </a:r>
            <a:endParaRPr lang="en-GB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Ing. Ioana Maeva C</a:t>
            </a:r>
            <a:r>
              <a:rPr lang="ro-RO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rbunescu</a:t>
            </a:r>
            <a:endParaRPr lang="ro-RO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sandor_ioana00@yahoo.com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ro-RO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E8BB-5D49-A29A-8F1A-588CA47F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err="1"/>
              <a:t>Performan</a:t>
            </a:r>
            <a:r>
              <a:rPr lang="ro-RO" altLang="en-US" dirty="0"/>
              <a:t>ț</a:t>
            </a:r>
            <a:r>
              <a:rPr lang="en-US" altLang="en-US" dirty="0"/>
              <a:t>e1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9AB54-971E-6344-EDC3-6DD0D4BE8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" y="1676400"/>
            <a:ext cx="9144000" cy="2380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90A56-C96A-2B58-84E9-1BF514FD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6" y="3938102"/>
            <a:ext cx="9097617" cy="29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6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F4E37-EE61-95B8-7CA9-C39D410B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Performan</a:t>
            </a:r>
            <a:r>
              <a:rPr lang="ro-RO" dirty="0"/>
              <a:t>ț</a:t>
            </a:r>
            <a:r>
              <a:rPr lang="en-GB" dirty="0"/>
              <a:t>e1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0C152-051A-EF6B-DEB1-C9A5FCF54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1200"/>
            <a:ext cx="9067800" cy="21396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C2896D-D793-61E3-985E-5CEB0FF3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0849"/>
            <a:ext cx="9067800" cy="27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5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DEB4-ABAE-7877-AD41-0998D854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Performan</a:t>
            </a:r>
            <a:r>
              <a:rPr lang="ro-RO" dirty="0"/>
              <a:t>ț</a:t>
            </a:r>
            <a:r>
              <a:rPr lang="en-GB" dirty="0"/>
              <a:t>e1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01A04-00EA-8543-ADED-DE64E519A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6" y="1692965"/>
            <a:ext cx="9137374" cy="21141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AA4295-365A-AD4C-89C2-95D826315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26" y="3737522"/>
            <a:ext cx="9144000" cy="33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0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AA439-196E-972F-0C59-9EEBF21D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Performan</a:t>
            </a:r>
            <a:r>
              <a:rPr lang="ro-RO" dirty="0"/>
              <a:t>ț</a:t>
            </a:r>
            <a:r>
              <a:rPr lang="en-GB" dirty="0"/>
              <a:t>e2.Filtrare Wiener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7081E0-9124-06EC-DEC8-A379BEFA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8800"/>
            <a:ext cx="8686800" cy="281219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6A310A-D0B0-2692-4EAF-1D281E34A733}"/>
              </a:ext>
            </a:extLst>
          </p:cNvPr>
          <p:cNvSpPr txBox="1"/>
          <p:nvPr/>
        </p:nvSpPr>
        <p:spPr>
          <a:xfrm>
            <a:off x="0" y="4640995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Aplicarea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filtrului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 pe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„Voce 1 + Aer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condiționat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condus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o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îmbunătățire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clară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clarității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semnalului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Comparativ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spectrograma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originală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vizibilă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componentelor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joasă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frecvență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păstrând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același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caracteristicile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vocale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eficientă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scenarii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fond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relativ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constant (ex.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condiționat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necesita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adaptare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impulsive (ex.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ciocan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pneumatic).</a:t>
            </a:r>
          </a:p>
        </p:txBody>
      </p:sp>
    </p:spTree>
    <p:extLst>
      <p:ext uri="{BB962C8B-B14F-4D97-AF65-F5344CB8AC3E}">
        <p14:creationId xmlns:p14="http://schemas.microsoft.com/office/powerpoint/2010/main" val="191181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58395-0F72-AD02-C601-A54663DB1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Performan</a:t>
            </a:r>
            <a:r>
              <a:rPr lang="ro-RO" dirty="0"/>
              <a:t>ț</a:t>
            </a:r>
            <a:r>
              <a:rPr lang="en-GB" dirty="0"/>
              <a:t>e2.Filtrare Wiener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9C9F9-8FC8-ECCA-D5F9-E32B8A594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00" y="1828800"/>
            <a:ext cx="9296400" cy="28102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D9ED0-CD36-1950-3CC5-ACC670E0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42"/>
          <a:stretch/>
        </p:blipFill>
        <p:spPr>
          <a:xfrm>
            <a:off x="-74958" y="4672169"/>
            <a:ext cx="5486400" cy="830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35BD25-7873-AF8E-FBDA-135503556CDB}"/>
              </a:ext>
            </a:extLst>
          </p:cNvPr>
          <p:cNvSpPr txBox="1"/>
          <p:nvPr/>
        </p:nvSpPr>
        <p:spPr>
          <a:xfrm>
            <a:off x="-52388" y="5565138"/>
            <a:ext cx="92487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Se </a:t>
            </a:r>
            <a:r>
              <a:rPr lang="en-GB" dirty="0" err="1"/>
              <a:t>remarcă</a:t>
            </a:r>
            <a:r>
              <a:rPr lang="en-GB" dirty="0"/>
              <a:t> </a:t>
            </a:r>
            <a:r>
              <a:rPr lang="en-GB" dirty="0" err="1"/>
              <a:t>faptul</a:t>
            </a:r>
            <a:r>
              <a:rPr lang="en-GB" dirty="0"/>
              <a:t> </a:t>
            </a:r>
            <a:r>
              <a:rPr lang="en-GB" dirty="0" err="1"/>
              <a:t>că</a:t>
            </a:r>
            <a:r>
              <a:rPr lang="en-GB" dirty="0"/>
              <a:t> </a:t>
            </a:r>
            <a:r>
              <a:rPr lang="en-GB" dirty="0" err="1"/>
              <a:t>zonele</a:t>
            </a:r>
            <a:r>
              <a:rPr lang="en-GB" dirty="0"/>
              <a:t> cu </a:t>
            </a:r>
            <a:r>
              <a:rPr lang="en-GB" dirty="0" err="1"/>
              <a:t>energie</a:t>
            </a:r>
            <a:r>
              <a:rPr lang="en-GB" dirty="0"/>
              <a:t> </a:t>
            </a:r>
            <a:r>
              <a:rPr lang="en-GB" dirty="0" err="1"/>
              <a:t>ridicată</a:t>
            </a:r>
            <a:r>
              <a:rPr lang="en-GB" dirty="0"/>
              <a:t> (</a:t>
            </a:r>
            <a:r>
              <a:rPr lang="en-GB" dirty="0" err="1"/>
              <a:t>pete</a:t>
            </a:r>
            <a:r>
              <a:rPr lang="en-GB" dirty="0"/>
              <a:t> </a:t>
            </a:r>
            <a:r>
              <a:rPr lang="en-GB" dirty="0" err="1"/>
              <a:t>galbene</a:t>
            </a:r>
            <a:r>
              <a:rPr lang="en-GB" dirty="0"/>
              <a:t>) </a:t>
            </a:r>
            <a:r>
              <a:rPr lang="en-GB" dirty="0" err="1"/>
              <a:t>corespund</a:t>
            </a:r>
            <a:r>
              <a:rPr lang="en-GB" dirty="0"/>
              <a:t> </a:t>
            </a:r>
            <a:r>
              <a:rPr lang="en-GB" dirty="0" err="1"/>
              <a:t>momentelor</a:t>
            </a:r>
            <a:r>
              <a:rPr lang="en-GB" dirty="0"/>
              <a:t> de </a:t>
            </a:r>
            <a:r>
              <a:rPr lang="en-GB" dirty="0" err="1"/>
              <a:t>vorbire</a:t>
            </a:r>
            <a:r>
              <a:rPr lang="en-GB" dirty="0"/>
              <a:t>, </a:t>
            </a:r>
            <a:r>
              <a:rPr lang="en-GB" dirty="0" err="1"/>
              <a:t>iar</a:t>
            </a:r>
            <a:r>
              <a:rPr lang="en-GB" dirty="0"/>
              <a:t> </a:t>
            </a:r>
            <a:r>
              <a:rPr lang="en-GB" dirty="0" err="1"/>
              <a:t>fundalul</a:t>
            </a:r>
            <a:r>
              <a:rPr lang="en-GB" dirty="0"/>
              <a:t> de </a:t>
            </a:r>
            <a:r>
              <a:rPr lang="en-GB" dirty="0" err="1"/>
              <a:t>zgomot</a:t>
            </a:r>
            <a:r>
              <a:rPr lang="en-GB" dirty="0"/>
              <a:t> a </a:t>
            </a:r>
            <a:r>
              <a:rPr lang="en-GB" dirty="0" err="1"/>
              <a:t>fost</a:t>
            </a:r>
            <a:r>
              <a:rPr lang="en-GB" dirty="0"/>
              <a:t> </a:t>
            </a:r>
            <a:r>
              <a:rPr lang="en-GB" dirty="0" err="1"/>
              <a:t>parțial</a:t>
            </a:r>
            <a:r>
              <a:rPr lang="en-GB" dirty="0"/>
              <a:t> </a:t>
            </a:r>
            <a:r>
              <a:rPr lang="en-GB" dirty="0" err="1"/>
              <a:t>eliminat</a:t>
            </a:r>
            <a:r>
              <a:rPr lang="en-GB" dirty="0"/>
              <a:t>, </a:t>
            </a:r>
            <a:r>
              <a:rPr lang="en-GB" dirty="0" err="1"/>
              <a:t>în</a:t>
            </a:r>
            <a:r>
              <a:rPr lang="en-GB" dirty="0"/>
              <a:t> special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banda</a:t>
            </a:r>
            <a:r>
              <a:rPr lang="en-GB" dirty="0"/>
              <a:t> 0–300 Hz.</a:t>
            </a:r>
          </a:p>
          <a:p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ciuda</a:t>
            </a:r>
            <a:r>
              <a:rPr lang="en-GB" dirty="0"/>
              <a:t> </a:t>
            </a:r>
            <a:r>
              <a:rPr lang="en-GB" dirty="0" err="1"/>
              <a:t>îmbunătățirii</a:t>
            </a:r>
            <a:r>
              <a:rPr lang="en-GB" dirty="0"/>
              <a:t>, </a:t>
            </a:r>
            <a:r>
              <a:rPr lang="en-GB" dirty="0" err="1"/>
              <a:t>rămân</a:t>
            </a:r>
            <a:r>
              <a:rPr lang="en-GB" dirty="0"/>
              <a:t> </a:t>
            </a:r>
            <a:r>
              <a:rPr lang="en-GB" dirty="0" err="1"/>
              <a:t>urme</a:t>
            </a:r>
            <a:r>
              <a:rPr lang="en-GB" dirty="0"/>
              <a:t> de </a:t>
            </a:r>
            <a:r>
              <a:rPr lang="en-GB" dirty="0" err="1"/>
              <a:t>zgomot</a:t>
            </a:r>
            <a:r>
              <a:rPr lang="en-GB" dirty="0"/>
              <a:t> </a:t>
            </a:r>
            <a:r>
              <a:rPr lang="en-GB" dirty="0" err="1"/>
              <a:t>între</a:t>
            </a:r>
            <a:r>
              <a:rPr lang="en-GB" dirty="0"/>
              <a:t> </a:t>
            </a:r>
            <a:r>
              <a:rPr lang="en-GB" dirty="0" err="1"/>
              <a:t>impulsurile</a:t>
            </a:r>
            <a:r>
              <a:rPr lang="en-GB" dirty="0"/>
              <a:t> </a:t>
            </a:r>
            <a:r>
              <a:rPr lang="en-GB" dirty="0" err="1"/>
              <a:t>vocale</a:t>
            </a:r>
            <a:r>
              <a:rPr lang="en-GB" dirty="0"/>
              <a:t>, </a:t>
            </a:r>
            <a:r>
              <a:rPr lang="en-GB" dirty="0" err="1"/>
              <a:t>semn</a:t>
            </a:r>
            <a:r>
              <a:rPr lang="en-GB" dirty="0"/>
              <a:t> </a:t>
            </a:r>
            <a:r>
              <a:rPr lang="en-GB" dirty="0" err="1"/>
              <a:t>că</a:t>
            </a:r>
            <a:r>
              <a:rPr lang="en-GB" dirty="0"/>
              <a:t> </a:t>
            </a:r>
            <a:r>
              <a:rPr lang="en-GB" dirty="0" err="1"/>
              <a:t>filtrul</a:t>
            </a:r>
            <a:r>
              <a:rPr lang="en-GB" dirty="0"/>
              <a:t> nu </a:t>
            </a:r>
            <a:r>
              <a:rPr lang="en-GB" dirty="0" err="1"/>
              <a:t>elimină</a:t>
            </a:r>
            <a:r>
              <a:rPr lang="en-GB" dirty="0"/>
              <a:t> </a:t>
            </a:r>
            <a:r>
              <a:rPr lang="en-GB" dirty="0" err="1"/>
              <a:t>complet</a:t>
            </a:r>
            <a:r>
              <a:rPr lang="en-GB" dirty="0"/>
              <a:t> </a:t>
            </a:r>
            <a:r>
              <a:rPr lang="en-GB" dirty="0" err="1"/>
              <a:t>zgomotele</a:t>
            </a:r>
            <a:r>
              <a:rPr lang="en-GB" dirty="0"/>
              <a:t> </a:t>
            </a:r>
            <a:r>
              <a:rPr lang="en-GB" dirty="0" err="1"/>
              <a:t>variabile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474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1BEB-CF33-59C1-59E7-F89EDF40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Performan</a:t>
            </a:r>
            <a:r>
              <a:rPr lang="ro-RO" dirty="0"/>
              <a:t>ț</a:t>
            </a:r>
            <a:r>
              <a:rPr lang="en-GB" dirty="0"/>
              <a:t>e2.Filtrare Wiener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1923C-4615-8F12-9F7C-CED568FAD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"/>
          <a:stretch/>
        </p:blipFill>
        <p:spPr>
          <a:xfrm>
            <a:off x="-25400" y="1771041"/>
            <a:ext cx="8895356" cy="27432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D00756-7779-342B-D87A-DDB3C6C1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4419600"/>
            <a:ext cx="4819898" cy="882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11CAF-EE91-88BA-7570-5AD2B3CE55D7}"/>
              </a:ext>
            </a:extLst>
          </p:cNvPr>
          <p:cNvSpPr txBox="1"/>
          <p:nvPr/>
        </p:nvSpPr>
        <p:spPr>
          <a:xfrm>
            <a:off x="0" y="5443358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deosebire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cazurile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anterioare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tip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impulsiv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ciocan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pneumatic) nu 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vocale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distorsionate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frecvențe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joase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încă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afectate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</a:p>
          <a:p>
            <a:pPr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zgomot.Deși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porțiuni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spectrului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vocile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 sunt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suficient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 de </a:t>
            </a:r>
          </a:p>
          <a:p>
            <a:pPr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fi bine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înțelese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auditiv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9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2CA7-A029-0942-EBFB-50ADCBB4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Performan</a:t>
            </a:r>
            <a:r>
              <a:rPr lang="ro-RO" dirty="0"/>
              <a:t>ț</a:t>
            </a:r>
            <a:r>
              <a:rPr lang="en-GB" dirty="0"/>
              <a:t>e2.Filtrare Wiener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0272B-83F4-87DA-A6DB-275215BB4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017713"/>
            <a:ext cx="8802688" cy="4114800"/>
          </a:xfrm>
        </p:spPr>
        <p:txBody>
          <a:bodyPr/>
          <a:lstStyle/>
          <a:p>
            <a:pPr>
              <a:buNone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Comparând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spectrograme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filtrare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eficiența</a:t>
            </a:r>
            <a:endParaRPr lang="ro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filtrului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influențată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tipul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Performanță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bună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condiționat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static,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ușor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modelat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Performanță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moderată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Motor –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semistructurat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Performanță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slabă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Ciocan pneumatic –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impulsiv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aleatoriu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observații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justifică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necesitatea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unor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robuste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reducerea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zgomotelor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care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prezentate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continuarea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proiectului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289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D53E-7398-5AFE-2267-F1D32754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Performan</a:t>
            </a:r>
            <a:r>
              <a:rPr lang="ro-RO" dirty="0"/>
              <a:t>ț</a:t>
            </a:r>
            <a:r>
              <a:rPr lang="en-GB" dirty="0"/>
              <a:t>e</a:t>
            </a:r>
            <a:r>
              <a:rPr lang="ro-RO" dirty="0"/>
              <a:t>3</a:t>
            </a:r>
            <a:r>
              <a:rPr lang="en-GB" dirty="0"/>
              <a:t>.</a:t>
            </a:r>
            <a:r>
              <a:rPr lang="ro-RO" dirty="0"/>
              <a:t>ICA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266010-4114-3573-A25E-70549B376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70213"/>
            <a:ext cx="6430272" cy="1124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26C43-7C91-2CA9-1F63-698E6EA7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87"/>
          <a:stretch/>
        </p:blipFill>
        <p:spPr>
          <a:xfrm>
            <a:off x="-3313" y="3027450"/>
            <a:ext cx="8943975" cy="264851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AEFD794-79E3-CF4E-F633-C4D9A6F4F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13" y="5675966"/>
            <a:ext cx="924732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testarea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variante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s-a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obținut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rezultat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delay=3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Spectrograma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vizibilă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componentelor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vocale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cu o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atenuare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semnificativă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zgomotului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benzile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(&lt;300Hz),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rămân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artefacte</a:t>
            </a:r>
            <a:r>
              <a:rPr lang="ro-RO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î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frecvențele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înalte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8895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4623-6127-BE43-7966-9C00D1AC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Performan</a:t>
            </a:r>
            <a:r>
              <a:rPr lang="ro-RO" dirty="0"/>
              <a:t>ț</a:t>
            </a:r>
            <a:r>
              <a:rPr lang="en-GB" dirty="0"/>
              <a:t>e</a:t>
            </a:r>
            <a:r>
              <a:rPr lang="ro-RO" dirty="0"/>
              <a:t>3</a:t>
            </a:r>
            <a:r>
              <a:rPr lang="en-GB" dirty="0"/>
              <a:t>.</a:t>
            </a:r>
            <a:r>
              <a:rPr lang="ro-RO" dirty="0"/>
              <a:t>ICA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BE1E1-1805-B855-9C79-946414262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252" y="2940904"/>
            <a:ext cx="7772400" cy="22198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1C272-012D-BBBC-9FD7-A17267EB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52" y="1769165"/>
            <a:ext cx="5687219" cy="1171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6AFDFE-50EB-476B-C520-C14466877AC0}"/>
              </a:ext>
            </a:extLst>
          </p:cNvPr>
          <p:cNvSpPr txBox="1"/>
          <p:nvPr/>
        </p:nvSpPr>
        <p:spPr>
          <a:xfrm>
            <a:off x="0" y="5090664"/>
            <a:ext cx="876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Am </a:t>
            </a:r>
            <a:r>
              <a:rPr lang="en-GB" dirty="0" err="1"/>
              <a:t>aplicat</a:t>
            </a:r>
            <a:r>
              <a:rPr lang="en-GB" dirty="0"/>
              <a:t> ICA cu delay = 5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această</a:t>
            </a:r>
            <a:r>
              <a:rPr lang="en-GB" dirty="0"/>
              <a:t> </a:t>
            </a:r>
            <a:r>
              <a:rPr lang="en-GB" dirty="0" err="1"/>
              <a:t>combinație</a:t>
            </a:r>
            <a:r>
              <a:rPr lang="en-GB" dirty="0"/>
              <a:t>. </a:t>
            </a:r>
            <a:r>
              <a:rPr lang="en-GB" dirty="0" err="1"/>
              <a:t>Spectrograma</a:t>
            </a:r>
            <a:r>
              <a:rPr lang="en-GB" dirty="0"/>
              <a:t> </a:t>
            </a:r>
            <a:r>
              <a:rPr lang="en-GB" dirty="0" err="1"/>
              <a:t>arată</a:t>
            </a:r>
            <a:r>
              <a:rPr lang="en-GB" dirty="0"/>
              <a:t> </a:t>
            </a:r>
            <a:r>
              <a:rPr lang="en-GB" dirty="0" err="1"/>
              <a:t>că</a:t>
            </a:r>
            <a:r>
              <a:rPr lang="en-GB" dirty="0"/>
              <a:t> </a:t>
            </a:r>
            <a:r>
              <a:rPr lang="en-GB" dirty="0" err="1"/>
              <a:t>vocea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parțial</a:t>
            </a:r>
            <a:r>
              <a:rPr lang="en-GB" dirty="0"/>
              <a:t> </a:t>
            </a:r>
            <a:r>
              <a:rPr lang="en-GB" dirty="0" err="1"/>
              <a:t>păstrată</a:t>
            </a:r>
            <a:r>
              <a:rPr lang="en-GB" dirty="0"/>
              <a:t>, </a:t>
            </a:r>
            <a:r>
              <a:rPr lang="en-GB" dirty="0" err="1"/>
              <a:t>dar</a:t>
            </a:r>
            <a:r>
              <a:rPr lang="en-GB" dirty="0"/>
              <a:t> </a:t>
            </a:r>
            <a:r>
              <a:rPr lang="en-GB" dirty="0" err="1"/>
              <a:t>zgomotul</a:t>
            </a:r>
            <a:r>
              <a:rPr lang="en-GB" dirty="0"/>
              <a:t> </a:t>
            </a:r>
            <a:r>
              <a:rPr lang="en-GB" dirty="0" err="1"/>
              <a:t>domină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continuare</a:t>
            </a:r>
            <a:r>
              <a:rPr lang="en-GB" dirty="0"/>
              <a:t> </a:t>
            </a:r>
            <a:r>
              <a:rPr lang="en-GB" dirty="0" err="1"/>
              <a:t>semnalul</a:t>
            </a:r>
            <a:r>
              <a:rPr lang="en-GB" dirty="0"/>
              <a:t>. Se </a:t>
            </a:r>
            <a:r>
              <a:rPr lang="en-GB" dirty="0" err="1"/>
              <a:t>confirmă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SNR, care a </a:t>
            </a:r>
            <a:r>
              <a:rPr lang="en-GB" dirty="0" err="1"/>
              <a:t>scăzut</a:t>
            </a:r>
            <a:r>
              <a:rPr lang="en-GB" dirty="0"/>
              <a:t> </a:t>
            </a:r>
            <a:r>
              <a:rPr lang="en-GB" dirty="0" err="1"/>
              <a:t>semnificativ</a:t>
            </a:r>
            <a:r>
              <a:rPr lang="en-GB" dirty="0"/>
              <a:t> – </a:t>
            </a:r>
            <a:r>
              <a:rPr lang="en-GB" dirty="0" err="1"/>
              <a:t>deci</a:t>
            </a:r>
            <a:r>
              <a:rPr lang="en-GB" dirty="0"/>
              <a:t> </a:t>
            </a:r>
            <a:r>
              <a:rPr lang="en-GB" dirty="0" err="1"/>
              <a:t>metoda</a:t>
            </a:r>
            <a:r>
              <a:rPr lang="en-GB" dirty="0"/>
              <a:t> nu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eficientă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acest</a:t>
            </a:r>
            <a:r>
              <a:rPr lang="en-GB" dirty="0"/>
              <a:t> </a:t>
            </a:r>
            <a:r>
              <a:rPr lang="en-GB" dirty="0" err="1"/>
              <a:t>caz</a:t>
            </a:r>
            <a:r>
              <a:rPr lang="ro-RO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995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4B27-AB4A-CEE4-6990-7970AB99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Performan</a:t>
            </a:r>
            <a:r>
              <a:rPr lang="ro-RO" dirty="0"/>
              <a:t>ț</a:t>
            </a:r>
            <a:r>
              <a:rPr lang="en-GB" dirty="0"/>
              <a:t>e</a:t>
            </a:r>
            <a:r>
              <a:rPr lang="ro-RO" dirty="0"/>
              <a:t>3</a:t>
            </a:r>
            <a:r>
              <a:rPr lang="en-GB" dirty="0"/>
              <a:t>.</a:t>
            </a:r>
            <a:r>
              <a:rPr lang="ro-RO" dirty="0"/>
              <a:t>ICA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D3840-61C9-F02A-0542-D8AAAB989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8800"/>
            <a:ext cx="6373114" cy="11145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9EE51-522B-27E1-1066-18F13426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3381"/>
            <a:ext cx="9144000" cy="2652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B4564D-DE0B-E9EC-1A76-4C0DA24CA606}"/>
              </a:ext>
            </a:extLst>
          </p:cNvPr>
          <p:cNvSpPr txBox="1"/>
          <p:nvPr/>
        </p:nvSpPr>
        <p:spPr>
          <a:xfrm>
            <a:off x="228600" y="5616023"/>
            <a:ext cx="822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„</a:t>
            </a:r>
            <a:r>
              <a:rPr lang="en-GB" dirty="0" err="1"/>
              <a:t>Aici</a:t>
            </a:r>
            <a:r>
              <a:rPr lang="en-GB" dirty="0"/>
              <a:t> </a:t>
            </a:r>
            <a:r>
              <a:rPr lang="en-GB" dirty="0" err="1"/>
              <a:t>vedem</a:t>
            </a:r>
            <a:r>
              <a:rPr lang="en-GB" dirty="0"/>
              <a:t> </a:t>
            </a:r>
            <a:r>
              <a:rPr lang="en-GB" dirty="0" err="1"/>
              <a:t>că</a:t>
            </a:r>
            <a:r>
              <a:rPr lang="en-GB" dirty="0"/>
              <a:t> ICA nu </a:t>
            </a:r>
            <a:r>
              <a:rPr lang="en-GB" dirty="0" err="1"/>
              <a:t>reușește</a:t>
            </a:r>
            <a:r>
              <a:rPr lang="en-GB" dirty="0"/>
              <a:t> </a:t>
            </a:r>
            <a:r>
              <a:rPr lang="en-GB" dirty="0" err="1"/>
              <a:t>să</a:t>
            </a:r>
            <a:r>
              <a:rPr lang="en-GB" dirty="0"/>
              <a:t> </a:t>
            </a:r>
            <a:r>
              <a:rPr lang="en-GB" dirty="0" err="1"/>
              <a:t>scoată</a:t>
            </a:r>
            <a:r>
              <a:rPr lang="en-GB" dirty="0"/>
              <a:t> </a:t>
            </a:r>
            <a:r>
              <a:rPr lang="en-GB" dirty="0" err="1"/>
              <a:t>vocea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evidență</a:t>
            </a:r>
            <a:r>
              <a:rPr lang="en-GB" dirty="0"/>
              <a:t>. </a:t>
            </a:r>
            <a:r>
              <a:rPr lang="en-GB" dirty="0" err="1"/>
              <a:t>Zgomotul</a:t>
            </a:r>
            <a:r>
              <a:rPr lang="en-GB" dirty="0"/>
              <a:t> de </a:t>
            </a:r>
            <a:r>
              <a:rPr lang="en-GB" dirty="0" err="1"/>
              <a:t>ciocan</a:t>
            </a:r>
            <a:r>
              <a:rPr lang="en-GB" dirty="0"/>
              <a:t> </a:t>
            </a:r>
            <a:r>
              <a:rPr lang="en-GB" dirty="0" err="1"/>
              <a:t>acoperă</a:t>
            </a:r>
            <a:r>
              <a:rPr lang="en-GB" dirty="0"/>
              <a:t> </a:t>
            </a:r>
            <a:r>
              <a:rPr lang="en-GB" dirty="0" err="1"/>
              <a:t>complet</a:t>
            </a:r>
            <a:r>
              <a:rPr lang="en-GB" dirty="0"/>
              <a:t> </a:t>
            </a:r>
            <a:r>
              <a:rPr lang="en-GB" dirty="0" err="1"/>
              <a:t>semnalul</a:t>
            </a:r>
            <a:r>
              <a:rPr lang="en-GB" dirty="0"/>
              <a:t> vocal, </a:t>
            </a:r>
            <a:r>
              <a:rPr lang="en-GB" dirty="0" err="1"/>
              <a:t>iar</a:t>
            </a:r>
            <a:r>
              <a:rPr lang="en-GB" dirty="0"/>
              <a:t> </a:t>
            </a:r>
            <a:r>
              <a:rPr lang="en-GB" dirty="0" err="1"/>
              <a:t>spectrograma</a:t>
            </a:r>
            <a:r>
              <a:rPr lang="en-GB" dirty="0"/>
              <a:t> </a:t>
            </a:r>
            <a:r>
              <a:rPr lang="en-GB" dirty="0" err="1"/>
              <a:t>arată</a:t>
            </a:r>
            <a:r>
              <a:rPr lang="en-GB" dirty="0"/>
              <a:t> o </a:t>
            </a:r>
            <a:r>
              <a:rPr lang="en-GB" dirty="0" err="1"/>
              <a:t>densitate</a:t>
            </a:r>
            <a:r>
              <a:rPr lang="en-GB" dirty="0"/>
              <a:t> mare pe </a:t>
            </a:r>
            <a:r>
              <a:rPr lang="en-GB" dirty="0" err="1"/>
              <a:t>toată</a:t>
            </a:r>
            <a:r>
              <a:rPr lang="en-GB" dirty="0"/>
              <a:t> </a:t>
            </a:r>
            <a:r>
              <a:rPr lang="en-GB" dirty="0" err="1"/>
              <a:t>plaja</a:t>
            </a:r>
            <a:r>
              <a:rPr lang="en-GB" dirty="0"/>
              <a:t> de </a:t>
            </a:r>
            <a:r>
              <a:rPr lang="en-GB" dirty="0" err="1"/>
              <a:t>frecvențe</a:t>
            </a:r>
            <a:r>
              <a:rPr lang="en-GB" dirty="0"/>
              <a:t>. </a:t>
            </a:r>
            <a:r>
              <a:rPr lang="en-GB" dirty="0" err="1"/>
              <a:t>Practic</a:t>
            </a:r>
            <a:r>
              <a:rPr lang="en-GB" dirty="0"/>
              <a:t>, </a:t>
            </a:r>
            <a:r>
              <a:rPr lang="en-GB" dirty="0" err="1"/>
              <a:t>filtrarea</a:t>
            </a:r>
            <a:r>
              <a:rPr lang="en-GB" dirty="0"/>
              <a:t> nu are </a:t>
            </a:r>
            <a:r>
              <a:rPr lang="en-GB" dirty="0" err="1"/>
              <a:t>efect</a:t>
            </a:r>
            <a:r>
              <a:rPr lang="en-GB" dirty="0"/>
              <a:t> util.”</a:t>
            </a:r>
          </a:p>
        </p:txBody>
      </p:sp>
    </p:spTree>
    <p:extLst>
      <p:ext uri="{BB962C8B-B14F-4D97-AF65-F5344CB8AC3E}">
        <p14:creationId xmlns:p14="http://schemas.microsoft.com/office/powerpoint/2010/main" val="374897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E67B5D4-4F48-B8F8-33FA-E45FE086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838200"/>
            <a:ext cx="6734175" cy="914400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1.Definirea </a:t>
            </a:r>
            <a:r>
              <a:rPr lang="en-US" altLang="en-US" dirty="0" err="1"/>
              <a:t>problemei</a:t>
            </a:r>
            <a:endParaRPr lang="ru-RU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01924-E9D6-26CC-DD4D-78B162C2CEF5}"/>
              </a:ext>
            </a:extLst>
          </p:cNvPr>
          <p:cNvSpPr txBox="1"/>
          <p:nvPr/>
        </p:nvSpPr>
        <p:spPr>
          <a:xfrm>
            <a:off x="152400" y="1752600"/>
            <a:ext cx="8991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endParaRPr lang="ro-RO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abordată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umană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adesea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degradată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fundal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aglomerate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precum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stații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metrou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aeroporturi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săli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conferințe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Această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degradare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afectează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înțelegerea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mesajului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verbal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calitatea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comunicării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fiind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majoră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impune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soluții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automate,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capabile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izoleze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amplifice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umană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timp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real,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fără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necesita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procesare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manuală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echipamente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speciale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0"/>
              </a:spcBef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Subprobleme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Eliminarea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zgomotului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fond: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reducerea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componentelor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sonore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parazite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evidenția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vocal.</a:t>
            </a:r>
          </a:p>
          <a:p>
            <a:pPr>
              <a:spcBef>
                <a:spcPts val="0"/>
              </a:spcBef>
            </a:pP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Separarea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vocii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surse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sonore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utilizarea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tehnicilor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separare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surselor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extrage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dorită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dintr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amestec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Amplificarea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clarificarea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semnalului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vocal: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îmbunătățirea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calității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 a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vocii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extrase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astfel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încât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devină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inteligibilă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clară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ascultător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sistemele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automate de </a:t>
            </a: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procesare</a:t>
            </a:r>
            <a:endParaRPr lang="en-GB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4830-8D26-C290-4AE7-7A4C631B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7793037" cy="1200329"/>
          </a:xfrm>
        </p:spPr>
        <p:txBody>
          <a:bodyPr/>
          <a:lstStyle/>
          <a:p>
            <a:pPr algn="ctr"/>
            <a:r>
              <a:rPr lang="ro-RO" dirty="0"/>
              <a:t> </a:t>
            </a:r>
            <a:r>
              <a:rPr lang="en-GB" dirty="0" err="1"/>
              <a:t>Comparație</a:t>
            </a:r>
            <a:r>
              <a:rPr lang="en-GB" dirty="0"/>
              <a:t> </a:t>
            </a:r>
            <a:r>
              <a:rPr lang="en-GB" dirty="0" err="1"/>
              <a:t>semnal</a:t>
            </a:r>
            <a:r>
              <a:rPr lang="en-GB" dirty="0"/>
              <a:t> </a:t>
            </a:r>
            <a:r>
              <a:rPr lang="en-GB" dirty="0" err="1"/>
              <a:t>zgomotos</a:t>
            </a:r>
            <a:r>
              <a:rPr lang="en-GB" dirty="0"/>
              <a:t> (SNR)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E5EF8-0071-2BB6-6F71-C7DECADB2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504" y="1935316"/>
            <a:ext cx="7772400" cy="29873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1B34CA-0D4F-FBB8-36E3-D56C8B15E872}"/>
              </a:ext>
            </a:extLst>
          </p:cNvPr>
          <p:cNvSpPr txBox="1"/>
          <p:nvPr/>
        </p:nvSpPr>
        <p:spPr>
          <a:xfrm>
            <a:off x="0" y="5181600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acest</a:t>
            </a:r>
            <a:r>
              <a:rPr lang="en-GB" dirty="0"/>
              <a:t> </a:t>
            </a:r>
            <a:r>
              <a:rPr lang="en-GB" dirty="0" err="1"/>
              <a:t>grafic</a:t>
            </a:r>
            <a:r>
              <a:rPr lang="en-GB" dirty="0"/>
              <a:t> se </a:t>
            </a:r>
            <a:r>
              <a:rPr lang="en-GB" dirty="0" err="1"/>
              <a:t>vede</a:t>
            </a:r>
            <a:r>
              <a:rPr lang="en-GB" dirty="0"/>
              <a:t> </a:t>
            </a:r>
            <a:r>
              <a:rPr lang="en-GB" dirty="0" err="1"/>
              <a:t>clar</a:t>
            </a:r>
            <a:r>
              <a:rPr lang="en-GB" dirty="0"/>
              <a:t> </a:t>
            </a:r>
            <a:r>
              <a:rPr lang="en-GB" dirty="0" err="1"/>
              <a:t>cât</a:t>
            </a:r>
            <a:r>
              <a:rPr lang="en-GB" dirty="0"/>
              <a:t> de </a:t>
            </a:r>
            <a:r>
              <a:rPr lang="en-GB" dirty="0" err="1"/>
              <a:t>mult</a:t>
            </a:r>
            <a:r>
              <a:rPr lang="en-GB" dirty="0"/>
              <a:t> </a:t>
            </a:r>
            <a:r>
              <a:rPr lang="en-GB" dirty="0" err="1"/>
              <a:t>afectează</a:t>
            </a:r>
            <a:r>
              <a:rPr lang="en-GB" dirty="0"/>
              <a:t> </a:t>
            </a:r>
            <a:r>
              <a:rPr lang="en-GB" dirty="0" err="1"/>
              <a:t>zgomotul</a:t>
            </a:r>
            <a:r>
              <a:rPr lang="en-GB" dirty="0"/>
              <a:t> </a:t>
            </a:r>
            <a:r>
              <a:rPr lang="en-GB" dirty="0" err="1"/>
              <a:t>semnalul</a:t>
            </a:r>
            <a:r>
              <a:rPr lang="en-GB" dirty="0"/>
              <a:t> vocal. Cu un SNR de </a:t>
            </a:r>
            <a:r>
              <a:rPr lang="en-GB" dirty="0" err="1"/>
              <a:t>doar</a:t>
            </a:r>
            <a:r>
              <a:rPr lang="en-GB" dirty="0"/>
              <a:t> 5 dB, </a:t>
            </a:r>
            <a:r>
              <a:rPr lang="en-GB" dirty="0" err="1"/>
              <a:t>vocea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foarte</a:t>
            </a:r>
            <a:r>
              <a:rPr lang="en-GB" dirty="0"/>
              <a:t> </a:t>
            </a:r>
            <a:r>
              <a:rPr lang="en-GB" dirty="0" err="1"/>
              <a:t>greu</a:t>
            </a:r>
            <a:r>
              <a:rPr lang="en-GB" dirty="0"/>
              <a:t> de </a:t>
            </a:r>
            <a:r>
              <a:rPr lang="en-GB" dirty="0" err="1"/>
              <a:t>detectat</a:t>
            </a:r>
            <a:r>
              <a:rPr lang="en-GB" dirty="0"/>
              <a:t>,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timp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la 10 dB forma </a:t>
            </a:r>
            <a:r>
              <a:rPr lang="en-GB" dirty="0" err="1"/>
              <a:t>generală</a:t>
            </a:r>
            <a:r>
              <a:rPr lang="en-GB" dirty="0"/>
              <a:t> se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păstrează</a:t>
            </a:r>
            <a:r>
              <a:rPr lang="en-GB" dirty="0"/>
              <a:t>. </a:t>
            </a:r>
            <a:r>
              <a:rPr lang="en-GB" dirty="0" err="1"/>
              <a:t>Acest</a:t>
            </a:r>
            <a:r>
              <a:rPr lang="en-GB" dirty="0"/>
              <a:t> test e util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calibra</a:t>
            </a:r>
            <a:r>
              <a:rPr lang="en-GB" dirty="0"/>
              <a:t> </a:t>
            </a:r>
            <a:r>
              <a:rPr lang="en-GB" dirty="0" err="1"/>
              <a:t>filtrele</a:t>
            </a:r>
            <a:r>
              <a:rPr lang="en-GB" dirty="0"/>
              <a:t> de denoising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funcție</a:t>
            </a:r>
            <a:r>
              <a:rPr lang="en-GB" dirty="0"/>
              <a:t> de </a:t>
            </a:r>
            <a:r>
              <a:rPr lang="en-GB" dirty="0" err="1"/>
              <a:t>intensitatea</a:t>
            </a:r>
            <a:r>
              <a:rPr lang="en-GB" dirty="0"/>
              <a:t> </a:t>
            </a:r>
            <a:r>
              <a:rPr lang="en-GB" dirty="0" err="1"/>
              <a:t>zgomotului</a:t>
            </a:r>
            <a:r>
              <a:rPr lang="ro-RO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331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B966-D5DF-E914-BB77-0AD69824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780735"/>
          </a:xfrm>
        </p:spPr>
        <p:txBody>
          <a:bodyPr/>
          <a:lstStyle/>
          <a:p>
            <a:pPr algn="ctr"/>
            <a:r>
              <a:rPr lang="en-GB" dirty="0"/>
              <a:t>Denoising la SNR </a:t>
            </a:r>
            <a:r>
              <a:rPr lang="ro-RO" dirty="0"/>
              <a:t>5 </a:t>
            </a:r>
            <a:r>
              <a:rPr lang="en-GB" dirty="0"/>
              <a:t>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C3F96-63A4-E192-BCCF-198D2099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6" y="1295400"/>
            <a:ext cx="8777080" cy="4823801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9A6C0925-E283-63D4-37B0-826A78109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53423"/>
            <a:ext cx="91744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5 dB,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nivelul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zgomot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foarte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mare.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Deși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recuperează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parțial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calitatea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ro-RO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scăzută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văd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forma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spectrogramă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zone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care</a:t>
            </a:r>
            <a:endParaRPr kumimoji="0" lang="ro-RO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denoisingul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reușește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75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D6B5-2C44-3532-01F1-223F9B07A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004887"/>
          </a:xfrm>
        </p:spPr>
        <p:txBody>
          <a:bodyPr/>
          <a:lstStyle/>
          <a:p>
            <a:r>
              <a:rPr lang="en-GB" dirty="0"/>
              <a:t>Denoising la SNR 10 dB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D2C05-99EC-F38D-2BD2-9A8AE8145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752600"/>
            <a:ext cx="8686800" cy="41148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F4CB0-40DF-F661-68EA-6AAFAFAC8F75}"/>
              </a:ext>
            </a:extLst>
          </p:cNvPr>
          <p:cNvSpPr txBox="1"/>
          <p:nvPr/>
        </p:nvSpPr>
        <p:spPr>
          <a:xfrm>
            <a:off x="-6626" y="5850835"/>
            <a:ext cx="8769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La un SNR de 10 dB, </a:t>
            </a:r>
            <a:r>
              <a:rPr lang="en-GB" dirty="0" err="1"/>
              <a:t>metoda</a:t>
            </a:r>
            <a:r>
              <a:rPr lang="en-GB" dirty="0"/>
              <a:t> de denoising </a:t>
            </a:r>
            <a:r>
              <a:rPr lang="en-GB" dirty="0" err="1"/>
              <a:t>oferă</a:t>
            </a:r>
            <a:r>
              <a:rPr lang="en-GB" dirty="0"/>
              <a:t> </a:t>
            </a:r>
            <a:r>
              <a:rPr lang="en-GB" dirty="0" err="1"/>
              <a:t>rezultate</a:t>
            </a:r>
            <a:r>
              <a:rPr lang="en-GB" dirty="0"/>
              <a:t> </a:t>
            </a:r>
            <a:r>
              <a:rPr lang="en-GB" dirty="0" err="1"/>
              <a:t>excelente</a:t>
            </a:r>
            <a:r>
              <a:rPr lang="en-GB" dirty="0"/>
              <a:t>. Forma </a:t>
            </a:r>
            <a:r>
              <a:rPr lang="en-GB" dirty="0" err="1"/>
              <a:t>vocală</a:t>
            </a:r>
            <a:r>
              <a:rPr lang="en-GB" dirty="0"/>
              <a:t> se </a:t>
            </a:r>
            <a:r>
              <a:rPr lang="en-GB" dirty="0" err="1"/>
              <a:t>păstrează</a:t>
            </a:r>
            <a:r>
              <a:rPr lang="en-GB" dirty="0"/>
              <a:t> </a:t>
            </a:r>
            <a:r>
              <a:rPr lang="en-GB" dirty="0" err="1"/>
              <a:t>clar</a:t>
            </a:r>
            <a:r>
              <a:rPr lang="en-GB" dirty="0"/>
              <a:t>, </a:t>
            </a:r>
            <a:r>
              <a:rPr lang="en-GB" dirty="0" err="1"/>
              <a:t>iar</a:t>
            </a:r>
            <a:r>
              <a:rPr lang="en-GB" dirty="0"/>
              <a:t> </a:t>
            </a:r>
            <a:r>
              <a:rPr lang="en-GB" dirty="0" err="1"/>
              <a:t>zgomotul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eliminat</a:t>
            </a:r>
            <a:r>
              <a:rPr lang="en-GB" dirty="0"/>
              <a:t> </a:t>
            </a:r>
            <a:r>
              <a:rPr lang="en-GB" dirty="0" err="1"/>
              <a:t>eficient</a:t>
            </a:r>
            <a:r>
              <a:rPr lang="en-GB" dirty="0"/>
              <a:t>, </a:t>
            </a:r>
            <a:r>
              <a:rPr lang="en-GB" dirty="0" err="1"/>
              <a:t>vizibil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spectrogramă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230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7048-3A67-8010-295D-6DBD191F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Comparație</a:t>
            </a:r>
            <a:r>
              <a:rPr lang="en-GB" dirty="0"/>
              <a:t> </a:t>
            </a:r>
            <a:r>
              <a:rPr lang="en-GB" dirty="0" err="1"/>
              <a:t>îmbunătățire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 SNR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93BFB-3AE1-8052-2B8C-0E6F8B552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17713"/>
            <a:ext cx="8955088" cy="2401887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 err="1"/>
              <a:t>În</a:t>
            </a:r>
            <a:r>
              <a:rPr lang="en-GB" sz="1800" dirty="0"/>
              <a:t> </a:t>
            </a:r>
            <a:r>
              <a:rPr lang="en-GB" sz="1800" dirty="0" err="1"/>
              <a:t>concluzie</a:t>
            </a:r>
            <a:r>
              <a:rPr lang="en-GB" sz="1800" dirty="0"/>
              <a:t>, </a:t>
            </a:r>
            <a:r>
              <a:rPr lang="en-GB" sz="1800" dirty="0" err="1"/>
              <a:t>metoda</a:t>
            </a:r>
            <a:r>
              <a:rPr lang="en-GB" sz="1800" dirty="0"/>
              <a:t> de denoising are cel </a:t>
            </a:r>
            <a:r>
              <a:rPr lang="en-GB" sz="1800" dirty="0" err="1"/>
              <a:t>mai</a:t>
            </a:r>
            <a:r>
              <a:rPr lang="en-GB" sz="1800" dirty="0"/>
              <a:t> mare impact </a:t>
            </a:r>
            <a:r>
              <a:rPr lang="en-GB" sz="1800" dirty="0" err="1"/>
              <a:t>atunci</a:t>
            </a:r>
            <a:r>
              <a:rPr lang="en-GB" sz="1800" dirty="0"/>
              <a:t> </a:t>
            </a:r>
            <a:r>
              <a:rPr lang="en-GB" sz="1800" dirty="0" err="1"/>
              <a:t>când</a:t>
            </a:r>
            <a:r>
              <a:rPr lang="en-GB" sz="1800" dirty="0"/>
              <a:t> </a:t>
            </a:r>
            <a:r>
              <a:rPr lang="en-GB" sz="1800" dirty="0" err="1"/>
              <a:t>semnalul</a:t>
            </a:r>
            <a:r>
              <a:rPr lang="en-GB" sz="1800" dirty="0"/>
              <a:t> </a:t>
            </a:r>
            <a:r>
              <a:rPr lang="en-GB" sz="1800" dirty="0" err="1"/>
              <a:t>este</a:t>
            </a:r>
            <a:r>
              <a:rPr lang="en-GB" sz="1800" dirty="0"/>
              <a:t> </a:t>
            </a:r>
            <a:r>
              <a:rPr lang="en-GB" sz="1800" dirty="0" err="1"/>
              <a:t>afectat</a:t>
            </a:r>
            <a:r>
              <a:rPr lang="en-GB" sz="1800" dirty="0"/>
              <a:t> </a:t>
            </a:r>
            <a:r>
              <a:rPr lang="en-GB" sz="1800" dirty="0" err="1"/>
              <a:t>grav</a:t>
            </a:r>
            <a:r>
              <a:rPr lang="en-GB" sz="1800" dirty="0"/>
              <a:t> de </a:t>
            </a:r>
            <a:r>
              <a:rPr lang="en-GB" sz="1800" dirty="0" err="1"/>
              <a:t>zgomot</a:t>
            </a:r>
            <a:r>
              <a:rPr lang="en-GB" sz="1800" dirty="0"/>
              <a:t>. La SNR 5 dB, </a:t>
            </a:r>
            <a:r>
              <a:rPr lang="en-GB" sz="1800" dirty="0" err="1"/>
              <a:t>îmbunătățirea</a:t>
            </a:r>
            <a:r>
              <a:rPr lang="en-GB" sz="1800" dirty="0"/>
              <a:t> </a:t>
            </a:r>
            <a:r>
              <a:rPr lang="en-GB" sz="1800" dirty="0" err="1"/>
              <a:t>este</a:t>
            </a:r>
            <a:r>
              <a:rPr lang="en-GB" sz="1800" dirty="0"/>
              <a:t> de </a:t>
            </a:r>
            <a:r>
              <a:rPr lang="en-GB" sz="1800" dirty="0" err="1"/>
              <a:t>peste</a:t>
            </a:r>
            <a:r>
              <a:rPr lang="en-GB" sz="1800" dirty="0"/>
              <a:t> 3 dB, </a:t>
            </a:r>
            <a:r>
              <a:rPr lang="en-GB" sz="1800" dirty="0" err="1"/>
              <a:t>față</a:t>
            </a:r>
            <a:r>
              <a:rPr lang="en-GB" sz="1800" dirty="0"/>
              <a:t> de </a:t>
            </a:r>
            <a:r>
              <a:rPr lang="en-GB" sz="1800" dirty="0" err="1"/>
              <a:t>doar</a:t>
            </a:r>
            <a:r>
              <a:rPr lang="en-GB" sz="1800" dirty="0"/>
              <a:t> 1.1 dB la 10 </a:t>
            </a:r>
            <a:r>
              <a:rPr lang="en-GB" sz="1800" dirty="0" err="1"/>
              <a:t>dB.</a:t>
            </a:r>
            <a:r>
              <a:rPr lang="en-GB" sz="1800" dirty="0"/>
              <a:t> Cu </a:t>
            </a:r>
            <a:r>
              <a:rPr lang="en-GB" sz="1800" dirty="0" err="1"/>
              <a:t>cât</a:t>
            </a:r>
            <a:r>
              <a:rPr lang="en-GB" sz="1800" dirty="0"/>
              <a:t> </a:t>
            </a:r>
            <a:r>
              <a:rPr lang="en-GB" sz="1800" dirty="0" err="1"/>
              <a:t>zgomotul</a:t>
            </a:r>
            <a:r>
              <a:rPr lang="en-GB" sz="1800" dirty="0"/>
              <a:t> e </a:t>
            </a:r>
            <a:r>
              <a:rPr lang="en-GB" sz="1800" dirty="0" err="1"/>
              <a:t>mai</a:t>
            </a:r>
            <a:r>
              <a:rPr lang="en-GB" sz="1800" dirty="0"/>
              <a:t> sever, cu </a:t>
            </a:r>
            <a:r>
              <a:rPr lang="en-GB" sz="1800" dirty="0" err="1"/>
              <a:t>atât</a:t>
            </a:r>
            <a:r>
              <a:rPr lang="en-GB" sz="1800" dirty="0"/>
              <a:t> </a:t>
            </a:r>
            <a:r>
              <a:rPr lang="en-GB" sz="1800" dirty="0" err="1"/>
              <a:t>filtrarea</a:t>
            </a:r>
            <a:r>
              <a:rPr lang="en-GB" sz="1800" dirty="0"/>
              <a:t> </a:t>
            </a:r>
            <a:r>
              <a:rPr lang="en-GB" sz="1800" dirty="0" err="1"/>
              <a:t>își</a:t>
            </a:r>
            <a:r>
              <a:rPr lang="en-GB" sz="1800" dirty="0"/>
              <a:t> </a:t>
            </a:r>
            <a:r>
              <a:rPr lang="en-GB" sz="1800" dirty="0" err="1"/>
              <a:t>arată</a:t>
            </a:r>
            <a:r>
              <a:rPr lang="en-GB" sz="1800" dirty="0"/>
              <a:t> </a:t>
            </a:r>
            <a:r>
              <a:rPr lang="en-GB" sz="1800" dirty="0" err="1"/>
              <a:t>valoarea</a:t>
            </a: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A82A6-9E9D-8120-9531-D51AB241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62874"/>
            <a:ext cx="6727349" cy="38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01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A418E2A-B196-196D-0188-81F8F9588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pPr algn="ctr"/>
            <a:r>
              <a:rPr lang="en-GB" dirty="0" err="1"/>
              <a:t>Rezultate</a:t>
            </a:r>
            <a:r>
              <a:rPr lang="en-GB" dirty="0"/>
              <a:t> </a:t>
            </a:r>
            <a:r>
              <a:rPr lang="en-GB" dirty="0" err="1"/>
              <a:t>după</a:t>
            </a:r>
            <a:r>
              <a:rPr lang="en-GB" dirty="0"/>
              <a:t> </a:t>
            </a:r>
            <a:r>
              <a:rPr lang="en-GB" dirty="0" err="1"/>
              <a:t>aplicarea</a:t>
            </a:r>
            <a:r>
              <a:rPr lang="en-GB" dirty="0"/>
              <a:t> </a:t>
            </a:r>
            <a:r>
              <a:rPr lang="en-GB" dirty="0" err="1"/>
              <a:t>rețelei</a:t>
            </a:r>
            <a:r>
              <a:rPr lang="en-GB" dirty="0"/>
              <a:t> CNN + LSTM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865C12-EDCD-3A57-3E25-AF5A31D92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97"/>
          <a:stretch/>
        </p:blipFill>
        <p:spPr>
          <a:xfrm>
            <a:off x="76200" y="2923719"/>
            <a:ext cx="8574088" cy="3657282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DC4EEC-80D8-F394-A6F3-A8D2791083C8}"/>
              </a:ext>
            </a:extLst>
          </p:cNvPr>
          <p:cNvSpPr txBox="1"/>
          <p:nvPr/>
        </p:nvSpPr>
        <p:spPr>
          <a:xfrm>
            <a:off x="493712" y="2000389"/>
            <a:ext cx="8156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Observăm o m</a:t>
            </a:r>
            <a:r>
              <a:rPr lang="en-GB" dirty="0" err="1"/>
              <a:t>odificarea</a:t>
            </a:r>
            <a:r>
              <a:rPr lang="en-GB" dirty="0"/>
              <a:t> </a:t>
            </a:r>
            <a:r>
              <a:rPr lang="en-GB" dirty="0" err="1"/>
              <a:t>valorii</a:t>
            </a:r>
            <a:r>
              <a:rPr lang="en-GB" dirty="0"/>
              <a:t> loss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timpul</a:t>
            </a:r>
            <a:r>
              <a:rPr lang="en-GB" dirty="0"/>
              <a:t> </a:t>
            </a:r>
            <a:r>
              <a:rPr lang="en-GB" dirty="0" err="1"/>
              <a:t>antrenării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validării</a:t>
            </a:r>
            <a:r>
              <a:rPr lang="en-GB" dirty="0"/>
              <a:t> pe </a:t>
            </a:r>
            <a:r>
              <a:rPr lang="en-GB" dirty="0" err="1"/>
              <a:t>durata</a:t>
            </a:r>
            <a:r>
              <a:rPr lang="en-GB" dirty="0"/>
              <a:t> </a:t>
            </a:r>
            <a:r>
              <a:rPr lang="en-GB" dirty="0" err="1"/>
              <a:t>celor</a:t>
            </a:r>
            <a:r>
              <a:rPr lang="en-GB" dirty="0"/>
              <a:t> 15 </a:t>
            </a:r>
            <a:r>
              <a:rPr lang="en-GB" dirty="0" err="1"/>
              <a:t>epoci.Se</a:t>
            </a:r>
            <a:r>
              <a:rPr lang="en-GB" dirty="0"/>
              <a:t> </a:t>
            </a:r>
            <a:r>
              <a:rPr lang="en-GB" dirty="0" err="1"/>
              <a:t>remarcă</a:t>
            </a:r>
            <a:r>
              <a:rPr lang="en-GB" dirty="0"/>
              <a:t> o </a:t>
            </a:r>
            <a:r>
              <a:rPr lang="en-GB" dirty="0" err="1"/>
              <a:t>reducere</a:t>
            </a:r>
            <a:r>
              <a:rPr lang="en-GB" dirty="0"/>
              <a:t> </a:t>
            </a:r>
            <a:r>
              <a:rPr lang="en-GB" dirty="0" err="1"/>
              <a:t>rapidă</a:t>
            </a:r>
            <a:r>
              <a:rPr lang="en-GB" dirty="0"/>
              <a:t> a </a:t>
            </a:r>
            <a:r>
              <a:rPr lang="en-GB" dirty="0" err="1"/>
              <a:t>erorii</a:t>
            </a:r>
            <a:r>
              <a:rPr lang="en-GB" dirty="0"/>
              <a:t>, cu o </a:t>
            </a:r>
            <a:r>
              <a:rPr lang="en-GB" dirty="0" err="1"/>
              <a:t>stabilizare</a:t>
            </a:r>
            <a:r>
              <a:rPr lang="en-GB" dirty="0"/>
              <a:t> </a:t>
            </a:r>
            <a:r>
              <a:rPr lang="en-GB" dirty="0" err="1"/>
              <a:t>după</a:t>
            </a:r>
            <a:r>
              <a:rPr lang="en-GB" dirty="0"/>
              <a:t> </a:t>
            </a:r>
            <a:r>
              <a:rPr lang="en-GB" dirty="0" err="1"/>
              <a:t>aproximativ</a:t>
            </a:r>
            <a:r>
              <a:rPr lang="en-GB" dirty="0"/>
              <a:t> 8 </a:t>
            </a:r>
            <a:r>
              <a:rPr lang="en-GB" dirty="0" err="1"/>
              <a:t>epoci</a:t>
            </a:r>
            <a:r>
              <a:rPr lang="en-GB" dirty="0"/>
              <a:t>, </a:t>
            </a:r>
            <a:r>
              <a:rPr lang="en-GB" dirty="0" err="1"/>
              <a:t>fără</a:t>
            </a:r>
            <a:r>
              <a:rPr lang="en-GB" dirty="0"/>
              <a:t> </a:t>
            </a:r>
            <a:r>
              <a:rPr lang="en-GB" dirty="0" err="1"/>
              <a:t>indicii</a:t>
            </a:r>
            <a:r>
              <a:rPr lang="en-GB" dirty="0"/>
              <a:t> </a:t>
            </a:r>
            <a:r>
              <a:rPr lang="en-GB" dirty="0" err="1"/>
              <a:t>clare</a:t>
            </a:r>
            <a:r>
              <a:rPr lang="en-GB" dirty="0"/>
              <a:t> de overfitting.</a:t>
            </a:r>
          </a:p>
        </p:txBody>
      </p:sp>
    </p:spTree>
    <p:extLst>
      <p:ext uri="{BB962C8B-B14F-4D97-AF65-F5344CB8AC3E}">
        <p14:creationId xmlns:p14="http://schemas.microsoft.com/office/powerpoint/2010/main" val="1025837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2F6C-B669-91D3-C923-6344D5EF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Rezultate</a:t>
            </a:r>
            <a:r>
              <a:rPr lang="en-GB" dirty="0"/>
              <a:t> </a:t>
            </a:r>
            <a:r>
              <a:rPr lang="en-GB" dirty="0" err="1"/>
              <a:t>după</a:t>
            </a:r>
            <a:r>
              <a:rPr lang="en-GB" dirty="0"/>
              <a:t> </a:t>
            </a:r>
            <a:r>
              <a:rPr lang="en-GB" dirty="0" err="1"/>
              <a:t>aplicarea</a:t>
            </a:r>
            <a:r>
              <a:rPr lang="en-GB" dirty="0"/>
              <a:t> </a:t>
            </a:r>
            <a:r>
              <a:rPr lang="en-GB" dirty="0" err="1"/>
              <a:t>rețelei</a:t>
            </a:r>
            <a:r>
              <a:rPr lang="en-GB" dirty="0"/>
              <a:t> CNN + LSTM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637E49-CA35-3123-A722-38F02ED6F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5"/>
          <a:stretch/>
        </p:blipFill>
        <p:spPr>
          <a:xfrm>
            <a:off x="76200" y="1748018"/>
            <a:ext cx="9067800" cy="3962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0C4FAE-B624-64B4-2EBF-3AB49259907D}"/>
              </a:ext>
            </a:extLst>
          </p:cNvPr>
          <p:cNvSpPr txBox="1"/>
          <p:nvPr/>
        </p:nvSpPr>
        <p:spPr>
          <a:xfrm>
            <a:off x="76200" y="5733609"/>
            <a:ext cx="8562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Graficele</a:t>
            </a:r>
            <a:r>
              <a:rPr lang="en-GB" dirty="0"/>
              <a:t> de </a:t>
            </a:r>
            <a:r>
              <a:rPr lang="en-GB" dirty="0" err="1"/>
              <a:t>precizie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seturile</a:t>
            </a:r>
            <a:r>
              <a:rPr lang="en-GB" dirty="0"/>
              <a:t> de date de </a:t>
            </a:r>
            <a:r>
              <a:rPr lang="en-GB" dirty="0" err="1"/>
              <a:t>antrenare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validare.Modelul</a:t>
            </a:r>
            <a:r>
              <a:rPr lang="en-GB" dirty="0"/>
              <a:t> a </a:t>
            </a:r>
            <a:r>
              <a:rPr lang="en-GB" dirty="0" err="1"/>
              <a:t>obținut</a:t>
            </a:r>
            <a:r>
              <a:rPr lang="en-GB" dirty="0"/>
              <a:t> o </a:t>
            </a:r>
            <a:r>
              <a:rPr lang="en-GB" dirty="0" err="1"/>
              <a:t>precizie</a:t>
            </a:r>
            <a:r>
              <a:rPr lang="en-GB" dirty="0"/>
              <a:t> de </a:t>
            </a:r>
            <a:r>
              <a:rPr lang="en-GB" dirty="0" err="1"/>
              <a:t>aproximativ</a:t>
            </a:r>
            <a:r>
              <a:rPr lang="en-GB" dirty="0"/>
              <a:t> 100% pe </a:t>
            </a:r>
            <a:r>
              <a:rPr lang="en-GB" dirty="0" err="1"/>
              <a:t>setul</a:t>
            </a:r>
            <a:r>
              <a:rPr lang="en-GB" dirty="0"/>
              <a:t> de </a:t>
            </a:r>
            <a:r>
              <a:rPr lang="en-GB" dirty="0" err="1"/>
              <a:t>validare</a:t>
            </a:r>
            <a:r>
              <a:rPr lang="en-GB" dirty="0"/>
              <a:t>, </a:t>
            </a:r>
            <a:r>
              <a:rPr lang="en-GB" dirty="0" err="1"/>
              <a:t>dovedind</a:t>
            </a:r>
            <a:r>
              <a:rPr lang="en-GB" dirty="0"/>
              <a:t> </a:t>
            </a:r>
            <a:r>
              <a:rPr lang="en-GB" dirty="0" err="1"/>
              <a:t>abilitatea</a:t>
            </a:r>
            <a:r>
              <a:rPr lang="en-GB" dirty="0"/>
              <a:t> de a </a:t>
            </a:r>
            <a:r>
              <a:rPr lang="en-GB" dirty="0" err="1"/>
              <a:t>diferenția</a:t>
            </a:r>
            <a:r>
              <a:rPr lang="en-GB" dirty="0"/>
              <a:t> </a:t>
            </a:r>
            <a:r>
              <a:rPr lang="en-GB" dirty="0" err="1"/>
              <a:t>clar</a:t>
            </a:r>
            <a:r>
              <a:rPr lang="en-GB" dirty="0"/>
              <a:t> </a:t>
            </a:r>
            <a:r>
              <a:rPr lang="en-GB" dirty="0" err="1"/>
              <a:t>între</a:t>
            </a:r>
            <a:r>
              <a:rPr lang="en-GB" dirty="0"/>
              <a:t> </a:t>
            </a:r>
            <a:r>
              <a:rPr lang="en-GB" dirty="0" err="1"/>
              <a:t>semnalul</a:t>
            </a:r>
            <a:r>
              <a:rPr lang="en-GB" dirty="0"/>
              <a:t> </a:t>
            </a:r>
            <a:r>
              <a:rPr lang="en-GB" dirty="0" err="1"/>
              <a:t>curat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cel perturb</a:t>
            </a:r>
            <a:r>
              <a:rPr lang="ro-RO" dirty="0"/>
              <a:t>ă.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500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44AC-052E-F618-B7DB-0238B429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Rezultate</a:t>
            </a:r>
            <a:r>
              <a:rPr lang="en-GB" dirty="0"/>
              <a:t> </a:t>
            </a:r>
            <a:r>
              <a:rPr lang="en-GB" dirty="0" err="1"/>
              <a:t>după</a:t>
            </a:r>
            <a:r>
              <a:rPr lang="en-GB" dirty="0"/>
              <a:t> </a:t>
            </a:r>
            <a:r>
              <a:rPr lang="en-GB" dirty="0" err="1"/>
              <a:t>aplicarea</a:t>
            </a:r>
            <a:r>
              <a:rPr lang="en-GB" dirty="0"/>
              <a:t> </a:t>
            </a:r>
            <a:r>
              <a:rPr lang="en-GB" dirty="0" err="1"/>
              <a:t>rețelei</a:t>
            </a:r>
            <a:r>
              <a:rPr lang="en-GB" dirty="0"/>
              <a:t> CNN + LSTM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2B8E3-F4BC-04B8-9EB3-4B020D8C7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7"/>
          <a:stretch/>
        </p:blipFill>
        <p:spPr>
          <a:xfrm>
            <a:off x="0" y="2057400"/>
            <a:ext cx="9143999" cy="2743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F83F5-6885-6C41-225D-29BFEE8181EC}"/>
              </a:ext>
            </a:extLst>
          </p:cNvPr>
          <p:cNvSpPr txBox="1"/>
          <p:nvPr/>
        </p:nvSpPr>
        <p:spPr>
          <a:xfrm>
            <a:off x="1" y="51816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 err="1"/>
              <a:t>Schimbarea</a:t>
            </a:r>
            <a:r>
              <a:rPr lang="en-GB" sz="2000" dirty="0"/>
              <a:t> </a:t>
            </a:r>
            <a:r>
              <a:rPr lang="en-GB" sz="2000" dirty="0" err="1"/>
              <a:t>valorii</a:t>
            </a:r>
            <a:r>
              <a:rPr lang="en-GB" sz="2000" dirty="0"/>
              <a:t> MAE </a:t>
            </a:r>
            <a:r>
              <a:rPr lang="en-GB" sz="2000" dirty="0" err="1"/>
              <a:t>pentru</a:t>
            </a:r>
            <a:r>
              <a:rPr lang="en-GB" sz="2000" dirty="0"/>
              <a:t> </a:t>
            </a:r>
            <a:r>
              <a:rPr lang="en-GB" sz="2000" dirty="0" err="1"/>
              <a:t>seturile</a:t>
            </a:r>
            <a:r>
              <a:rPr lang="en-GB" sz="2000" dirty="0"/>
              <a:t> de date de </a:t>
            </a:r>
            <a:r>
              <a:rPr lang="en-GB" sz="2000" dirty="0" err="1"/>
              <a:t>antrenament</a:t>
            </a:r>
            <a:r>
              <a:rPr lang="en-GB" sz="2000" dirty="0"/>
              <a:t> </a:t>
            </a:r>
            <a:r>
              <a:rPr lang="en-GB" sz="2000" dirty="0" err="1"/>
              <a:t>și</a:t>
            </a:r>
            <a:r>
              <a:rPr lang="en-GB" sz="2000" dirty="0"/>
              <a:t> </a:t>
            </a:r>
            <a:r>
              <a:rPr lang="en-GB" sz="2000" dirty="0" err="1"/>
              <a:t>validare.Modelul</a:t>
            </a:r>
            <a:r>
              <a:rPr lang="en-GB" sz="2000" dirty="0"/>
              <a:t> a </a:t>
            </a:r>
            <a:r>
              <a:rPr lang="en-GB" sz="2000" dirty="0" err="1"/>
              <a:t>reușit</a:t>
            </a:r>
            <a:r>
              <a:rPr lang="en-GB" sz="2000" dirty="0"/>
              <a:t> </a:t>
            </a:r>
            <a:r>
              <a:rPr lang="en-GB" sz="2000" dirty="0" err="1"/>
              <a:t>să</a:t>
            </a:r>
            <a:r>
              <a:rPr lang="en-GB" sz="2000" dirty="0"/>
              <a:t> </a:t>
            </a:r>
            <a:r>
              <a:rPr lang="en-GB" sz="2000" dirty="0" err="1"/>
              <a:t>diminueze</a:t>
            </a:r>
            <a:r>
              <a:rPr lang="en-GB" sz="2000" dirty="0"/>
              <a:t> </a:t>
            </a:r>
            <a:r>
              <a:rPr lang="en-GB" sz="2000" dirty="0" err="1"/>
              <a:t>eroarea</a:t>
            </a:r>
            <a:r>
              <a:rPr lang="en-GB" sz="2000" dirty="0"/>
              <a:t> </a:t>
            </a:r>
            <a:r>
              <a:rPr lang="en-GB" sz="2000" dirty="0" err="1"/>
              <a:t>medie</a:t>
            </a:r>
            <a:r>
              <a:rPr lang="en-GB" sz="2000" dirty="0"/>
              <a:t> </a:t>
            </a:r>
            <a:r>
              <a:rPr lang="en-GB" sz="2000" dirty="0" err="1"/>
              <a:t>absolută</a:t>
            </a:r>
            <a:r>
              <a:rPr lang="en-GB" sz="2000" dirty="0"/>
              <a:t> la </a:t>
            </a:r>
            <a:r>
              <a:rPr lang="en-GB" sz="2000" dirty="0" err="1"/>
              <a:t>valori</a:t>
            </a:r>
            <a:r>
              <a:rPr lang="en-GB" sz="2000" dirty="0"/>
              <a:t> </a:t>
            </a:r>
            <a:r>
              <a:rPr lang="en-GB" sz="2000" dirty="0" err="1"/>
              <a:t>foarte</a:t>
            </a:r>
            <a:r>
              <a:rPr lang="en-GB" sz="2000" dirty="0"/>
              <a:t> </a:t>
            </a:r>
            <a:r>
              <a:rPr lang="en-GB" sz="2000" dirty="0" err="1"/>
              <a:t>reduse</a:t>
            </a:r>
            <a:r>
              <a:rPr lang="en-GB" sz="2000" dirty="0"/>
              <a:t> (~0.05), </a:t>
            </a:r>
            <a:r>
              <a:rPr lang="en-GB" sz="2000" dirty="0" err="1"/>
              <a:t>sugerând</a:t>
            </a:r>
            <a:r>
              <a:rPr lang="en-GB" sz="2000" dirty="0"/>
              <a:t> o </a:t>
            </a:r>
            <a:r>
              <a:rPr lang="en-GB" sz="2000" dirty="0" err="1"/>
              <a:t>reconstrucție</a:t>
            </a:r>
            <a:r>
              <a:rPr lang="en-GB" sz="2000" dirty="0"/>
              <a:t> </a:t>
            </a:r>
            <a:r>
              <a:rPr lang="en-GB" sz="2000" dirty="0" err="1"/>
              <a:t>exactă</a:t>
            </a:r>
            <a:r>
              <a:rPr lang="en-GB" sz="2000" dirty="0"/>
              <a:t> a </a:t>
            </a:r>
            <a:r>
              <a:rPr lang="en-GB" sz="2000" dirty="0" err="1"/>
              <a:t>semnalului</a:t>
            </a:r>
            <a:r>
              <a:rPr lang="en-GB" sz="2000" dirty="0"/>
              <a:t> vocal. </a:t>
            </a:r>
          </a:p>
        </p:txBody>
      </p:sp>
    </p:spTree>
    <p:extLst>
      <p:ext uri="{BB962C8B-B14F-4D97-AF65-F5344CB8AC3E}">
        <p14:creationId xmlns:p14="http://schemas.microsoft.com/office/powerpoint/2010/main" val="108449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E90E-6714-C04E-195B-46F67492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Rezultate</a:t>
            </a:r>
            <a:r>
              <a:rPr lang="en-GB" dirty="0"/>
              <a:t> </a:t>
            </a:r>
            <a:r>
              <a:rPr lang="en-GB" dirty="0" err="1"/>
              <a:t>după</a:t>
            </a:r>
            <a:r>
              <a:rPr lang="en-GB" dirty="0"/>
              <a:t> </a:t>
            </a:r>
            <a:r>
              <a:rPr lang="en-GB" dirty="0" err="1"/>
              <a:t>aplicarea</a:t>
            </a:r>
            <a:r>
              <a:rPr lang="en-GB" dirty="0"/>
              <a:t> </a:t>
            </a:r>
            <a:r>
              <a:rPr lang="en-GB" dirty="0" err="1"/>
              <a:t>rețelei</a:t>
            </a:r>
            <a:r>
              <a:rPr lang="en-GB" dirty="0"/>
              <a:t> CNN + LSTM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88E638-4D95-DFBD-67FD-3AAF5E591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4" r="3496"/>
          <a:stretch/>
        </p:blipFill>
        <p:spPr>
          <a:xfrm>
            <a:off x="0" y="1917396"/>
            <a:ext cx="9143999" cy="37152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0318D-3F78-8C4A-3D73-FF825253226F}"/>
              </a:ext>
            </a:extLst>
          </p:cNvPr>
          <p:cNvSpPr txBox="1"/>
          <p:nvPr/>
        </p:nvSpPr>
        <p:spPr>
          <a:xfrm>
            <a:off x="419099" y="5720357"/>
            <a:ext cx="8305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Modelul</a:t>
            </a:r>
            <a:r>
              <a:rPr lang="en-GB" dirty="0"/>
              <a:t> a </a:t>
            </a:r>
            <a:r>
              <a:rPr lang="en-GB" dirty="0" err="1"/>
              <a:t>reușit</a:t>
            </a:r>
            <a:r>
              <a:rPr lang="en-GB" dirty="0"/>
              <a:t> </a:t>
            </a:r>
            <a:r>
              <a:rPr lang="en-GB" dirty="0" err="1"/>
              <a:t>să</a:t>
            </a:r>
            <a:r>
              <a:rPr lang="en-GB" dirty="0"/>
              <a:t> </a:t>
            </a:r>
            <a:r>
              <a:rPr lang="en-GB" dirty="0" err="1"/>
              <a:t>aproximeze</a:t>
            </a:r>
            <a:r>
              <a:rPr lang="en-GB" dirty="0"/>
              <a:t> bine </a:t>
            </a:r>
            <a:r>
              <a:rPr lang="en-GB" dirty="0" err="1"/>
              <a:t>semnalul</a:t>
            </a:r>
            <a:r>
              <a:rPr lang="en-GB" dirty="0"/>
              <a:t> original – </a:t>
            </a:r>
            <a:r>
              <a:rPr lang="en-GB" dirty="0" err="1"/>
              <a:t>erorile</a:t>
            </a:r>
            <a:r>
              <a:rPr lang="en-GB" dirty="0"/>
              <a:t> sunt </a:t>
            </a:r>
            <a:r>
              <a:rPr lang="en-GB" dirty="0" err="1"/>
              <a:t>mici</a:t>
            </a:r>
            <a:r>
              <a:rPr lang="en-GB" dirty="0"/>
              <a:t>, </a:t>
            </a:r>
            <a:r>
              <a:rPr lang="en-GB" dirty="0" err="1"/>
              <a:t>mai</a:t>
            </a:r>
            <a:r>
              <a:rPr lang="en-GB" dirty="0"/>
              <a:t> ales MSE. </a:t>
            </a:r>
            <a:r>
              <a:rPr lang="en-GB" dirty="0" err="1"/>
              <a:t>Totuși</a:t>
            </a:r>
            <a:r>
              <a:rPr lang="en-GB" dirty="0"/>
              <a:t>, </a:t>
            </a:r>
            <a:r>
              <a:rPr lang="en-GB" dirty="0" err="1"/>
              <a:t>faptul</a:t>
            </a:r>
            <a:r>
              <a:rPr lang="en-GB" dirty="0"/>
              <a:t> </a:t>
            </a:r>
            <a:r>
              <a:rPr lang="en-GB" dirty="0" err="1"/>
              <a:t>că</a:t>
            </a:r>
            <a:r>
              <a:rPr lang="en-GB" dirty="0"/>
              <a:t> SNR-ul a </a:t>
            </a:r>
            <a:r>
              <a:rPr lang="en-GB" dirty="0" err="1"/>
              <a:t>scăzut</a:t>
            </a:r>
            <a:r>
              <a:rPr lang="en-GB" dirty="0"/>
              <a:t> </a:t>
            </a:r>
            <a:r>
              <a:rPr lang="en-GB" dirty="0" err="1"/>
              <a:t>indică</a:t>
            </a:r>
            <a:r>
              <a:rPr lang="en-GB" dirty="0"/>
              <a:t> o </a:t>
            </a:r>
            <a:r>
              <a:rPr lang="en-GB" dirty="0" err="1"/>
              <a:t>pierdere</a:t>
            </a:r>
            <a:r>
              <a:rPr lang="en-GB" dirty="0"/>
              <a:t> de </a:t>
            </a:r>
            <a:r>
              <a:rPr lang="en-GB" dirty="0" err="1"/>
              <a:t>detalii</a:t>
            </a:r>
            <a:r>
              <a:rPr lang="en-GB" dirty="0"/>
              <a:t> </a:t>
            </a:r>
            <a:r>
              <a:rPr lang="en-GB" dirty="0" err="1"/>
              <a:t>importante</a:t>
            </a:r>
            <a:r>
              <a:rPr lang="en-GB" dirty="0"/>
              <a:t>. </a:t>
            </a:r>
            <a:r>
              <a:rPr lang="en-GB" dirty="0" err="1"/>
              <a:t>Aici</a:t>
            </a:r>
            <a:r>
              <a:rPr lang="en-GB" dirty="0"/>
              <a:t> </a:t>
            </a:r>
            <a:r>
              <a:rPr lang="en-GB" dirty="0" err="1"/>
              <a:t>vedem</a:t>
            </a:r>
            <a:r>
              <a:rPr lang="en-GB" dirty="0"/>
              <a:t> </a:t>
            </a:r>
            <a:r>
              <a:rPr lang="en-GB" dirty="0" err="1"/>
              <a:t>diferența</a:t>
            </a:r>
            <a:r>
              <a:rPr lang="en-GB" dirty="0"/>
              <a:t> </a:t>
            </a:r>
            <a:r>
              <a:rPr lang="en-GB" dirty="0" err="1"/>
              <a:t>între</a:t>
            </a:r>
            <a:r>
              <a:rPr lang="en-GB" dirty="0"/>
              <a:t> </a:t>
            </a:r>
            <a:r>
              <a:rPr lang="en-GB" dirty="0" err="1"/>
              <a:t>erori</a:t>
            </a:r>
            <a:r>
              <a:rPr lang="en-GB" dirty="0"/>
              <a:t> </a:t>
            </a:r>
            <a:r>
              <a:rPr lang="en-GB" dirty="0" err="1"/>
              <a:t>numerice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calitatea</a:t>
            </a:r>
            <a:r>
              <a:rPr lang="en-GB" dirty="0"/>
              <a:t> </a:t>
            </a:r>
            <a:r>
              <a:rPr lang="en-GB" dirty="0" err="1"/>
              <a:t>percepută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93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EDC1-843A-A224-0577-ADDED103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214313"/>
            <a:ext cx="8905875" cy="1462087"/>
          </a:xfrm>
        </p:spPr>
        <p:txBody>
          <a:bodyPr/>
          <a:lstStyle/>
          <a:p>
            <a:pPr algn="ctr"/>
            <a:r>
              <a:rPr lang="en-GB" dirty="0" err="1"/>
              <a:t>Evaluare</a:t>
            </a:r>
            <a:r>
              <a:rPr lang="en-GB" dirty="0"/>
              <a:t> </a:t>
            </a:r>
            <a:r>
              <a:rPr lang="en-GB" dirty="0" err="1"/>
              <a:t>vizuală</a:t>
            </a:r>
            <a:r>
              <a:rPr lang="en-GB" dirty="0"/>
              <a:t> – </a:t>
            </a:r>
            <a:r>
              <a:rPr lang="en-GB" dirty="0" err="1"/>
              <a:t>Semnal</a:t>
            </a:r>
            <a:r>
              <a:rPr lang="en-GB" dirty="0"/>
              <a:t> original vs. </a:t>
            </a:r>
            <a:r>
              <a:rPr lang="en-GB" dirty="0" err="1"/>
              <a:t>semnal</a:t>
            </a:r>
            <a:r>
              <a:rPr lang="en-GB" dirty="0"/>
              <a:t> </a:t>
            </a:r>
            <a:r>
              <a:rPr lang="en-GB" dirty="0" err="1"/>
              <a:t>zgomotos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0974A-F8F8-F093-8398-EFCE0118F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2"/>
          <a:stretch/>
        </p:blipFill>
        <p:spPr>
          <a:xfrm>
            <a:off x="38100" y="1752600"/>
            <a:ext cx="9067800" cy="3581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8B276-54E5-30C0-FD85-4AD055DCDF14}"/>
              </a:ext>
            </a:extLst>
          </p:cNvPr>
          <p:cNvSpPr txBox="1"/>
          <p:nvPr/>
        </p:nvSpPr>
        <p:spPr>
          <a:xfrm>
            <a:off x="228600" y="5562600"/>
            <a:ext cx="8915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 </a:t>
            </a:r>
            <a:r>
              <a:rPr lang="en-GB" dirty="0" err="1"/>
              <a:t>Aici</a:t>
            </a:r>
            <a:r>
              <a:rPr lang="en-GB" dirty="0"/>
              <a:t> </a:t>
            </a:r>
            <a:r>
              <a:rPr lang="en-GB" dirty="0" err="1"/>
              <a:t>vedem</a:t>
            </a:r>
            <a:r>
              <a:rPr lang="en-GB" dirty="0"/>
              <a:t> exact cum </a:t>
            </a:r>
            <a:r>
              <a:rPr lang="en-GB" dirty="0" err="1"/>
              <a:t>arată</a:t>
            </a:r>
            <a:r>
              <a:rPr lang="en-GB" dirty="0"/>
              <a:t> o </a:t>
            </a:r>
            <a:r>
              <a:rPr lang="en-GB" dirty="0" err="1"/>
              <a:t>secțiune</a:t>
            </a:r>
            <a:r>
              <a:rPr lang="en-GB" dirty="0"/>
              <a:t> </a:t>
            </a:r>
            <a:r>
              <a:rPr lang="en-GB" dirty="0" err="1"/>
              <a:t>reală</a:t>
            </a:r>
            <a:r>
              <a:rPr lang="en-GB" dirty="0"/>
              <a:t> de </a:t>
            </a:r>
            <a:r>
              <a:rPr lang="en-GB" dirty="0" err="1"/>
              <a:t>semnal</a:t>
            </a:r>
            <a:r>
              <a:rPr lang="en-GB" dirty="0"/>
              <a:t> original </a:t>
            </a:r>
            <a:r>
              <a:rPr lang="en-GB" dirty="0" err="1"/>
              <a:t>față</a:t>
            </a:r>
            <a:r>
              <a:rPr lang="en-GB" dirty="0"/>
              <a:t> de </a:t>
            </a:r>
            <a:r>
              <a:rPr lang="en-GB" dirty="0" err="1"/>
              <a:t>versiunea</a:t>
            </a:r>
            <a:r>
              <a:rPr lang="en-GB" dirty="0"/>
              <a:t> </a:t>
            </a:r>
            <a:r>
              <a:rPr lang="en-GB" dirty="0" err="1"/>
              <a:t>zgomotoasă</a:t>
            </a:r>
            <a:r>
              <a:rPr lang="en-GB" dirty="0"/>
              <a:t> pe care am </a:t>
            </a:r>
            <a:r>
              <a:rPr lang="en-GB" dirty="0" err="1"/>
              <a:t>antrenat</a:t>
            </a:r>
            <a:r>
              <a:rPr lang="en-GB" dirty="0"/>
              <a:t> CNN-ul. </a:t>
            </a:r>
            <a:r>
              <a:rPr lang="en-GB" dirty="0" err="1"/>
              <a:t>Diferența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esențială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ca </a:t>
            </a:r>
            <a:r>
              <a:rPr lang="en-GB" dirty="0" err="1"/>
              <a:t>modelul</a:t>
            </a:r>
            <a:r>
              <a:rPr lang="en-GB" dirty="0"/>
              <a:t> </a:t>
            </a:r>
            <a:r>
              <a:rPr lang="en-GB" dirty="0" err="1"/>
              <a:t>să</a:t>
            </a:r>
            <a:r>
              <a:rPr lang="en-GB" dirty="0"/>
              <a:t> </a:t>
            </a:r>
            <a:r>
              <a:rPr lang="en-GB" dirty="0" err="1"/>
              <a:t>învețe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trebuie</a:t>
            </a:r>
            <a:r>
              <a:rPr lang="en-GB" dirty="0"/>
              <a:t> </a:t>
            </a:r>
            <a:r>
              <a:rPr lang="en-GB" dirty="0" err="1"/>
              <a:t>păstrat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trebuie</a:t>
            </a:r>
            <a:r>
              <a:rPr lang="en-GB" dirty="0"/>
              <a:t> </a:t>
            </a:r>
            <a:r>
              <a:rPr lang="en-GB" dirty="0" err="1"/>
              <a:t>eliminat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2746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D8A5-8474-A5AA-47AA-1E4CD8F5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Rezultat</a:t>
            </a:r>
            <a:r>
              <a:rPr lang="ro-RO" dirty="0"/>
              <a:t>e </a:t>
            </a:r>
            <a:r>
              <a:rPr lang="en-GB" dirty="0"/>
              <a:t>CNN + LSTM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F3BFC-8983-F863-9DBC-54001DD89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1"/>
          <a:stretch/>
        </p:blipFill>
        <p:spPr>
          <a:xfrm>
            <a:off x="838200" y="2057400"/>
            <a:ext cx="7620000" cy="15853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2BCC7C-A3B0-B74E-DCCF-41C972DB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5"/>
          <a:stretch/>
        </p:blipFill>
        <p:spPr>
          <a:xfrm>
            <a:off x="304799" y="3429000"/>
            <a:ext cx="8875643" cy="346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3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696401B-4F49-15D9-92FE-62020CEDC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2.Suport </a:t>
            </a:r>
            <a:r>
              <a:rPr lang="en-US" altLang="en-US" dirty="0" err="1"/>
              <a:t>teoretic</a:t>
            </a:r>
            <a:r>
              <a:rPr lang="en-US" altLang="en-US" dirty="0"/>
              <a:t> </a:t>
            </a:r>
            <a:r>
              <a:rPr lang="ro-RO" altLang="en-US" dirty="0"/>
              <a:t>ș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implementare</a:t>
            </a:r>
            <a:r>
              <a:rPr lang="ro-RO" altLang="en-US" dirty="0"/>
              <a:t>-</a:t>
            </a:r>
            <a:r>
              <a:rPr lang="en-US" altLang="en-US" dirty="0"/>
              <a:t>schema bloc</a:t>
            </a:r>
            <a:endParaRPr lang="ru-RU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A11CAC0-3827-F0DD-BCE5-132050FD74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2017713"/>
            <a:ext cx="8650288" cy="4535487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en-US" sz="2000" dirty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14273-0088-4DDF-0C08-289C8810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5" y="1878157"/>
            <a:ext cx="9086056" cy="48454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E2E5-08C2-2840-DA97-C394DD8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Analiză</a:t>
            </a:r>
            <a:r>
              <a:rPr lang="ro-RO" dirty="0"/>
              <a:t> fișier ad-hoc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D6B87-0159-9CCB-7B1A-653ED31E3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" y="2133600"/>
            <a:ext cx="8955088" cy="348391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92558-5875-67E8-9039-B001EDD4CF19}"/>
              </a:ext>
            </a:extLst>
          </p:cNvPr>
          <p:cNvSpPr txBox="1"/>
          <p:nvPr/>
        </p:nvSpPr>
        <p:spPr>
          <a:xfrm>
            <a:off x="366057" y="5720357"/>
            <a:ext cx="822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 </a:t>
            </a:r>
            <a:r>
              <a:rPr lang="en-GB" dirty="0" err="1"/>
              <a:t>observă</a:t>
            </a:r>
            <a:r>
              <a:rPr lang="en-GB" dirty="0"/>
              <a:t> o </a:t>
            </a:r>
            <a:r>
              <a:rPr lang="en-GB" dirty="0" err="1"/>
              <a:t>curățare</a:t>
            </a:r>
            <a:r>
              <a:rPr lang="en-GB" dirty="0"/>
              <a:t> </a:t>
            </a:r>
            <a:r>
              <a:rPr lang="en-GB" dirty="0" err="1"/>
              <a:t>semnificativă</a:t>
            </a:r>
            <a:r>
              <a:rPr lang="en-GB" dirty="0"/>
              <a:t> a </a:t>
            </a:r>
            <a:r>
              <a:rPr lang="en-GB" dirty="0" err="1"/>
              <a:t>spectrului</a:t>
            </a:r>
            <a:r>
              <a:rPr lang="en-GB" dirty="0"/>
              <a:t>, </a:t>
            </a:r>
            <a:r>
              <a:rPr lang="en-GB" dirty="0" err="1"/>
              <a:t>însă</a:t>
            </a:r>
            <a:r>
              <a:rPr lang="en-GB" dirty="0"/>
              <a:t> </a:t>
            </a:r>
            <a:r>
              <a:rPr lang="en-GB" dirty="0" err="1"/>
              <a:t>uneori</a:t>
            </a:r>
            <a:r>
              <a:rPr lang="en-GB" dirty="0"/>
              <a:t> sunt </a:t>
            </a:r>
            <a:r>
              <a:rPr lang="en-GB" dirty="0" err="1"/>
              <a:t>pierderi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componenta</a:t>
            </a:r>
            <a:r>
              <a:rPr lang="en-GB" dirty="0"/>
              <a:t> </a:t>
            </a:r>
            <a:r>
              <a:rPr lang="en-GB" dirty="0" err="1"/>
              <a:t>vocală</a:t>
            </a:r>
            <a:r>
              <a:rPr lang="en-GB" dirty="0"/>
              <a:t>. </a:t>
            </a:r>
            <a:r>
              <a:rPr lang="en-GB" dirty="0" err="1"/>
              <a:t>Filtrul</a:t>
            </a:r>
            <a:r>
              <a:rPr lang="en-GB" dirty="0"/>
              <a:t> Wiener </a:t>
            </a:r>
            <a:r>
              <a:rPr lang="en-GB" dirty="0" err="1"/>
              <a:t>este</a:t>
            </a:r>
            <a:r>
              <a:rPr lang="en-GB" dirty="0"/>
              <a:t> o </a:t>
            </a:r>
            <a:r>
              <a:rPr lang="en-GB" dirty="0" err="1"/>
              <a:t>soluție</a:t>
            </a:r>
            <a:r>
              <a:rPr lang="en-GB" dirty="0"/>
              <a:t> </a:t>
            </a:r>
            <a:r>
              <a:rPr lang="en-GB" dirty="0" err="1"/>
              <a:t>clasică</a:t>
            </a:r>
            <a:r>
              <a:rPr lang="en-GB" dirty="0"/>
              <a:t>, </a:t>
            </a:r>
            <a:r>
              <a:rPr lang="en-GB" dirty="0" err="1"/>
              <a:t>dar</a:t>
            </a:r>
            <a:r>
              <a:rPr lang="en-GB" dirty="0"/>
              <a:t> are </a:t>
            </a:r>
            <a:r>
              <a:rPr lang="en-GB" dirty="0" err="1"/>
              <a:t>limitări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scenarii</a:t>
            </a:r>
            <a:r>
              <a:rPr lang="en-GB" dirty="0"/>
              <a:t> </a:t>
            </a:r>
            <a:r>
              <a:rPr lang="en-GB" dirty="0" err="1"/>
              <a:t>dinamice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433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A5392-475D-6658-570F-549B5376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Analiză</a:t>
            </a:r>
            <a:r>
              <a:rPr lang="ro-RO" dirty="0"/>
              <a:t> fișier ad-hoc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D5D80A-38BF-ECA6-FA5E-14233F3FC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7" r="187"/>
          <a:stretch/>
        </p:blipFill>
        <p:spPr>
          <a:xfrm>
            <a:off x="228600" y="1983878"/>
            <a:ext cx="8458200" cy="3429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888AF-2B53-AF95-6C37-AEFBB9C4298B}"/>
              </a:ext>
            </a:extLst>
          </p:cNvPr>
          <p:cNvSpPr txBox="1"/>
          <p:nvPr/>
        </p:nvSpPr>
        <p:spPr>
          <a:xfrm>
            <a:off x="84069" y="5720357"/>
            <a:ext cx="89439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ICA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instabilă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semnale</a:t>
            </a:r>
            <a:r>
              <a:rPr lang="en-GB" dirty="0"/>
              <a:t> </a:t>
            </a:r>
            <a:r>
              <a:rPr lang="en-GB" dirty="0" err="1"/>
              <a:t>reale</a:t>
            </a:r>
            <a:r>
              <a:rPr lang="en-GB" dirty="0"/>
              <a:t>. </a:t>
            </a:r>
            <a:r>
              <a:rPr lang="en-GB" dirty="0" err="1"/>
              <a:t>Rețeaua</a:t>
            </a:r>
            <a:r>
              <a:rPr lang="en-GB" dirty="0"/>
              <a:t> </a:t>
            </a:r>
            <a:r>
              <a:rPr lang="en-GB" dirty="0" err="1"/>
              <a:t>neuronală</a:t>
            </a:r>
            <a:r>
              <a:rPr lang="en-GB" dirty="0"/>
              <a:t> </a:t>
            </a:r>
            <a:r>
              <a:rPr lang="en-GB" dirty="0" err="1"/>
              <a:t>antrenată</a:t>
            </a:r>
            <a:r>
              <a:rPr lang="en-GB" dirty="0"/>
              <a:t> 50 </a:t>
            </a:r>
            <a:r>
              <a:rPr lang="en-GB" dirty="0" err="1"/>
              <a:t>epoci</a:t>
            </a:r>
            <a:r>
              <a:rPr lang="en-GB" dirty="0"/>
              <a:t> </a:t>
            </a:r>
            <a:r>
              <a:rPr lang="en-GB" dirty="0" err="1"/>
              <a:t>reușește</a:t>
            </a:r>
            <a:r>
              <a:rPr lang="en-GB" dirty="0"/>
              <a:t> </a:t>
            </a:r>
            <a:r>
              <a:rPr lang="en-GB" dirty="0" err="1"/>
              <a:t>să</a:t>
            </a:r>
            <a:r>
              <a:rPr lang="en-GB" dirty="0"/>
              <a:t> </a:t>
            </a:r>
            <a:r>
              <a:rPr lang="en-GB" dirty="0" err="1"/>
              <a:t>păstreze</a:t>
            </a:r>
            <a:r>
              <a:rPr lang="en-GB" dirty="0"/>
              <a:t> </a:t>
            </a:r>
            <a:r>
              <a:rPr lang="en-GB" dirty="0" err="1"/>
              <a:t>fidel</a:t>
            </a:r>
            <a:r>
              <a:rPr lang="en-GB" dirty="0"/>
              <a:t> </a:t>
            </a:r>
            <a:r>
              <a:rPr lang="en-GB" dirty="0" err="1"/>
              <a:t>vocea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elimină</a:t>
            </a:r>
            <a:r>
              <a:rPr lang="en-GB" dirty="0"/>
              <a:t> </a:t>
            </a:r>
            <a:r>
              <a:rPr lang="en-GB" dirty="0" err="1"/>
              <a:t>eficient</a:t>
            </a:r>
            <a:r>
              <a:rPr lang="en-GB" dirty="0"/>
              <a:t> </a:t>
            </a:r>
            <a:r>
              <a:rPr lang="en-GB" dirty="0" err="1"/>
              <a:t>zgomotul</a:t>
            </a:r>
            <a:r>
              <a:rPr lang="en-GB" dirty="0"/>
              <a:t>, </a:t>
            </a:r>
            <a:r>
              <a:rPr lang="en-GB" dirty="0" err="1"/>
              <a:t>chiar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pe </a:t>
            </a:r>
            <a:r>
              <a:rPr lang="en-GB" dirty="0" err="1"/>
              <a:t>fișiere</a:t>
            </a:r>
            <a:r>
              <a:rPr lang="en-GB" dirty="0"/>
              <a:t> pe care nu a </a:t>
            </a:r>
            <a:r>
              <a:rPr lang="en-GB" dirty="0" err="1"/>
              <a:t>fost</a:t>
            </a:r>
            <a:r>
              <a:rPr lang="en-GB" dirty="0"/>
              <a:t> </a:t>
            </a:r>
            <a:r>
              <a:rPr lang="en-GB" dirty="0" err="1"/>
              <a:t>antrenată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44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E9CF-3432-7FC0-1BBD-7FB97E80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Analiză</a:t>
            </a:r>
            <a:r>
              <a:rPr lang="ro-RO" dirty="0"/>
              <a:t> fișier ad-hoc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36B2C-1D3D-E2A4-1127-A4F8AB9D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66" r="9065"/>
          <a:stretch/>
        </p:blipFill>
        <p:spPr>
          <a:xfrm>
            <a:off x="0" y="1676400"/>
            <a:ext cx="9143999" cy="41148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C89116-B84A-E495-6ED2-1336CE325D52}"/>
              </a:ext>
            </a:extLst>
          </p:cNvPr>
          <p:cNvSpPr txBox="1"/>
          <p:nvPr/>
        </p:nvSpPr>
        <p:spPr>
          <a:xfrm>
            <a:off x="2" y="5804452"/>
            <a:ext cx="91439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A</a:t>
            </a:r>
            <a:r>
              <a:rPr lang="en-GB" dirty="0"/>
              <a:t>m </a:t>
            </a:r>
            <a:r>
              <a:rPr lang="en-GB" dirty="0" err="1"/>
              <a:t>comparat</a:t>
            </a:r>
            <a:r>
              <a:rPr lang="en-GB" dirty="0"/>
              <a:t> </a:t>
            </a:r>
            <a:r>
              <a:rPr lang="en-GB" dirty="0" err="1"/>
              <a:t>obiectiv</a:t>
            </a:r>
            <a:r>
              <a:rPr lang="en-GB" dirty="0"/>
              <a:t> </a:t>
            </a:r>
            <a:r>
              <a:rPr lang="en-GB" dirty="0" err="1"/>
              <a:t>cele</a:t>
            </a:r>
            <a:r>
              <a:rPr lang="en-GB" dirty="0"/>
              <a:t> </a:t>
            </a:r>
            <a:r>
              <a:rPr lang="en-GB" dirty="0" err="1"/>
              <a:t>trei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folosind</a:t>
            </a:r>
            <a:r>
              <a:rPr lang="en-GB" dirty="0"/>
              <a:t> SNR pe un </a:t>
            </a:r>
            <a:r>
              <a:rPr lang="en-GB" dirty="0" err="1"/>
              <a:t>fișier</a:t>
            </a:r>
            <a:r>
              <a:rPr lang="en-GB" dirty="0"/>
              <a:t> </a:t>
            </a:r>
            <a:r>
              <a:rPr lang="en-GB" dirty="0" err="1"/>
              <a:t>complet</a:t>
            </a:r>
            <a:r>
              <a:rPr lang="en-GB" dirty="0"/>
              <a:t> nou. ICA a </a:t>
            </a:r>
            <a:r>
              <a:rPr lang="en-GB" dirty="0" err="1"/>
              <a:t>oferit</a:t>
            </a:r>
            <a:r>
              <a:rPr lang="en-GB" dirty="0"/>
              <a:t> </a:t>
            </a:r>
            <a:r>
              <a:rPr lang="en-GB" dirty="0" err="1"/>
              <a:t>cele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bune</a:t>
            </a:r>
            <a:r>
              <a:rPr lang="en-GB" dirty="0"/>
              <a:t> </a:t>
            </a:r>
            <a:r>
              <a:rPr lang="en-GB" dirty="0" err="1"/>
              <a:t>rezultate</a:t>
            </a:r>
            <a:r>
              <a:rPr lang="en-GB" dirty="0"/>
              <a:t> </a:t>
            </a:r>
            <a:r>
              <a:rPr lang="en-GB" dirty="0" err="1"/>
              <a:t>numerice</a:t>
            </a:r>
            <a:r>
              <a:rPr lang="en-GB" dirty="0"/>
              <a:t>. </a:t>
            </a:r>
            <a:r>
              <a:rPr lang="en-GB" dirty="0" err="1"/>
              <a:t>Totuși</a:t>
            </a:r>
            <a:r>
              <a:rPr lang="en-GB" dirty="0"/>
              <a:t>, </a:t>
            </a:r>
            <a:r>
              <a:rPr lang="en-GB" dirty="0" err="1"/>
              <a:t>rețeaua</a:t>
            </a:r>
            <a:r>
              <a:rPr lang="en-GB" dirty="0"/>
              <a:t> </a:t>
            </a:r>
            <a:r>
              <a:rPr lang="en-GB" dirty="0" err="1"/>
              <a:t>neuronală</a:t>
            </a:r>
            <a:r>
              <a:rPr lang="en-GB" dirty="0"/>
              <a:t> </a:t>
            </a:r>
            <a:r>
              <a:rPr lang="en-GB" dirty="0" err="1"/>
              <a:t>oferă</a:t>
            </a:r>
            <a:r>
              <a:rPr lang="en-GB" dirty="0"/>
              <a:t> </a:t>
            </a:r>
            <a:r>
              <a:rPr lang="en-GB" dirty="0" err="1"/>
              <a:t>rezultate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echilibrate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combinație</a:t>
            </a:r>
            <a:r>
              <a:rPr lang="en-GB" dirty="0"/>
              <a:t> cu </a:t>
            </a:r>
            <a:r>
              <a:rPr lang="en-GB" dirty="0" err="1"/>
              <a:t>acuratețea</a:t>
            </a:r>
            <a:r>
              <a:rPr lang="en-GB" dirty="0"/>
              <a:t> </a:t>
            </a:r>
            <a:r>
              <a:rPr lang="en-GB" dirty="0" err="1"/>
              <a:t>clasificării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claritatea</a:t>
            </a:r>
            <a:r>
              <a:rPr lang="en-GB" dirty="0"/>
              <a:t> </a:t>
            </a:r>
            <a:r>
              <a:rPr lang="en-GB" dirty="0" err="1"/>
              <a:t>perceptivă</a:t>
            </a:r>
            <a:r>
              <a:rPr lang="ro-RO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839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D74A767-5AE9-3704-2308-129EDC249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4.Demo</a:t>
            </a:r>
            <a:endParaRPr lang="ru-RU" altLang="en-US" dirty="0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87DA67A-FCC4-92D4-1EED-57E09A06B0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2017713"/>
            <a:ext cx="8650288" cy="4535487"/>
          </a:xfrm>
        </p:spPr>
        <p:txBody>
          <a:bodyPr/>
          <a:lstStyle/>
          <a:p>
            <a:pPr marL="0" indent="0">
              <a:buNone/>
            </a:pP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Codul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folosind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librăriile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librosa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Am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zgomotoase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adăugând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aleator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SNR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controlat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Metodele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reducere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zgomotului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(wiener,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noisereduce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ICA,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rețele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CNN+LSTM) au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aplicate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Rezultatele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analizate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vizual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spectrograme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auditiv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ascultarea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semnalelor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procesate</a:t>
            </a:r>
            <a:r>
              <a:rPr lang="en-GB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1600" dirty="0"/>
          </a:p>
          <a:p>
            <a:pPr marL="0" indent="0" eaLnBrk="1" hangingPunct="1">
              <a:buNone/>
            </a:pPr>
            <a:endParaRPr lang="en-US" altLang="en-US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27B16AD-328E-227A-4FFA-B0496874C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4.Demo1</a:t>
            </a:r>
            <a:r>
              <a:rPr lang="ro-RO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Încărcare și combinare voce + zgomot</a:t>
            </a:r>
            <a:endParaRPr lang="ru-RU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0693DA7-CBC2-6EE6-C1BA-77296F1D2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2017713"/>
            <a:ext cx="8650288" cy="45354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această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prezentare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au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alese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înregistrări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vocale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bărbat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femeie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copil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din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setul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date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LibriSpeech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împreună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3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tipuri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UrbanSound8K: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aer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condiționat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motor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ciocan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pneumatic.Acestea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recrea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medii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conversație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reale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influențate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en-US" sz="2200" dirty="0"/>
              <a:t> </a:t>
            </a:r>
          </a:p>
          <a:p>
            <a:pPr marL="0" indent="0" eaLnBrk="1" hangingPunct="1">
              <a:buNone/>
            </a:pPr>
            <a:endParaRPr lang="en-US" altLang="en-US" sz="2200" dirty="0"/>
          </a:p>
          <a:p>
            <a:pPr eaLnBrk="1" hangingPunct="1"/>
            <a:endParaRPr lang="en-US" altLang="en-US" sz="22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9AAB9-D0A6-42AA-4712-2C6A2FC91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429000"/>
            <a:ext cx="7391400" cy="317558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9284-5534-3782-A803-86DAB83F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o1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63A37-A5EB-8FF5-0B3C-7737786C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03" y="2013415"/>
            <a:ext cx="3898192" cy="24290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18722-96F1-1E12-FB14-1B1A4F2E5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30" y="2049858"/>
            <a:ext cx="4119137" cy="259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D20A6-45BA-5B17-30B4-12A42DF0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4314821"/>
            <a:ext cx="3614793" cy="23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3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2734-E2EB-6C3C-A14A-5A84C9DA2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Demo2.Filtrare Wiener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F849DC-BD13-592B-7A39-1A23920E9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" y="2133600"/>
            <a:ext cx="6325483" cy="9240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7992AC-CECF-7C3F-FC53-C9BE87F81E21}"/>
              </a:ext>
            </a:extLst>
          </p:cNvPr>
          <p:cNvSpPr txBox="1"/>
          <p:nvPr/>
        </p:nvSpPr>
        <p:spPr>
          <a:xfrm>
            <a:off x="152400" y="3230680"/>
            <a:ext cx="87915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</a:p>
          <a:p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această</a:t>
            </a:r>
            <a:r>
              <a:rPr lang="en-GB" dirty="0"/>
              <a:t> </a:t>
            </a:r>
            <a:r>
              <a:rPr lang="en-GB" dirty="0" err="1"/>
              <a:t>fază</a:t>
            </a:r>
            <a:r>
              <a:rPr lang="en-GB" dirty="0"/>
              <a:t>, am </a:t>
            </a:r>
            <a:r>
              <a:rPr lang="en-GB" dirty="0" err="1"/>
              <a:t>utilizat</a:t>
            </a:r>
            <a:r>
              <a:rPr lang="en-GB" dirty="0"/>
              <a:t> </a:t>
            </a:r>
            <a:r>
              <a:rPr lang="en-GB" dirty="0" err="1"/>
              <a:t>filtrul</a:t>
            </a:r>
            <a:r>
              <a:rPr lang="en-GB" dirty="0"/>
              <a:t> Wiener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diminua</a:t>
            </a:r>
            <a:r>
              <a:rPr lang="en-GB" dirty="0"/>
              <a:t> </a:t>
            </a:r>
            <a:r>
              <a:rPr lang="en-GB" dirty="0" err="1"/>
              <a:t>zgomotul</a:t>
            </a:r>
            <a:r>
              <a:rPr lang="en-GB" dirty="0"/>
              <a:t> de fundal (</a:t>
            </a:r>
            <a:r>
              <a:rPr lang="en-GB" dirty="0" err="1"/>
              <a:t>aer</a:t>
            </a:r>
            <a:r>
              <a:rPr lang="en-GB" dirty="0"/>
              <a:t> </a:t>
            </a:r>
            <a:r>
              <a:rPr lang="en-GB" dirty="0" err="1"/>
              <a:t>condiționat</a:t>
            </a:r>
            <a:r>
              <a:rPr lang="en-GB" dirty="0"/>
              <a:t>) din </a:t>
            </a:r>
            <a:r>
              <a:rPr lang="en-GB" dirty="0" err="1"/>
              <a:t>semnalul</a:t>
            </a:r>
            <a:r>
              <a:rPr lang="en-GB" dirty="0"/>
              <a:t> </a:t>
            </a:r>
            <a:r>
              <a:rPr lang="en-GB" dirty="0" err="1"/>
              <a:t>combinat</a:t>
            </a:r>
            <a:r>
              <a:rPr lang="en-GB" dirty="0"/>
              <a:t> cu Voce 1 (ID 2961).</a:t>
            </a:r>
          </a:p>
          <a:p>
            <a:endParaRPr lang="en-GB" dirty="0"/>
          </a:p>
          <a:p>
            <a:r>
              <a:rPr lang="en-GB" dirty="0" err="1"/>
              <a:t>Filtrul</a:t>
            </a:r>
            <a:r>
              <a:rPr lang="en-GB" dirty="0"/>
              <a:t> a </a:t>
            </a:r>
            <a:r>
              <a:rPr lang="en-GB" dirty="0" err="1"/>
              <a:t>fost</a:t>
            </a:r>
            <a:r>
              <a:rPr lang="en-GB" dirty="0"/>
              <a:t> </a:t>
            </a:r>
            <a:r>
              <a:rPr lang="en-GB" dirty="0" err="1"/>
              <a:t>selectat</a:t>
            </a:r>
            <a:r>
              <a:rPr lang="en-GB" dirty="0"/>
              <a:t> </a:t>
            </a:r>
            <a:r>
              <a:rPr lang="en-GB" dirty="0" err="1"/>
              <a:t>datorită</a:t>
            </a:r>
            <a:r>
              <a:rPr lang="en-GB" dirty="0"/>
              <a:t> </a:t>
            </a:r>
            <a:r>
              <a:rPr lang="en-GB" dirty="0" err="1"/>
              <a:t>abilitatății</a:t>
            </a:r>
            <a:r>
              <a:rPr lang="en-GB" dirty="0"/>
              <a:t> sale de a </a:t>
            </a:r>
            <a:r>
              <a:rPr lang="en-GB" dirty="0" err="1"/>
              <a:t>diminua</a:t>
            </a:r>
            <a:r>
              <a:rPr lang="en-GB" dirty="0"/>
              <a:t> </a:t>
            </a:r>
            <a:r>
              <a:rPr lang="en-GB" dirty="0" err="1"/>
              <a:t>zgomotul</a:t>
            </a:r>
            <a:r>
              <a:rPr lang="en-GB" dirty="0"/>
              <a:t> </a:t>
            </a:r>
            <a:r>
              <a:rPr lang="en-GB" dirty="0" err="1"/>
              <a:t>aditiv</a:t>
            </a:r>
            <a:r>
              <a:rPr lang="en-GB" dirty="0"/>
              <a:t> </a:t>
            </a:r>
            <a:r>
              <a:rPr lang="en-GB" dirty="0" err="1"/>
              <a:t>fără</a:t>
            </a:r>
            <a:r>
              <a:rPr lang="en-GB" dirty="0"/>
              <a:t> a altera </a:t>
            </a:r>
            <a:r>
              <a:rPr lang="en-GB" dirty="0" err="1"/>
              <a:t>semnificativ</a:t>
            </a:r>
            <a:r>
              <a:rPr lang="en-GB" dirty="0"/>
              <a:t> </a:t>
            </a:r>
            <a:r>
              <a:rPr lang="en-GB" dirty="0" err="1"/>
              <a:t>semnalul</a:t>
            </a:r>
            <a:r>
              <a:rPr lang="en-GB" dirty="0"/>
              <a:t> vocal.</a:t>
            </a:r>
          </a:p>
          <a:p>
            <a:endParaRPr lang="en-GB" dirty="0"/>
          </a:p>
          <a:p>
            <a:r>
              <a:rPr lang="en-GB" dirty="0"/>
              <a:t>Se </a:t>
            </a:r>
            <a:r>
              <a:rPr lang="en-GB" dirty="0" err="1"/>
              <a:t>poate</a:t>
            </a:r>
            <a:r>
              <a:rPr lang="en-GB" dirty="0"/>
              <a:t> </a:t>
            </a:r>
            <a:r>
              <a:rPr lang="en-GB" dirty="0" err="1"/>
              <a:t>remarca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spectrograma</a:t>
            </a:r>
            <a:r>
              <a:rPr lang="en-GB" dirty="0"/>
              <a:t> de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jos</a:t>
            </a:r>
            <a:r>
              <a:rPr lang="en-GB" dirty="0"/>
              <a:t> </a:t>
            </a:r>
            <a:r>
              <a:rPr lang="en-GB" dirty="0" err="1"/>
              <a:t>că</a:t>
            </a:r>
            <a:r>
              <a:rPr lang="en-GB" dirty="0"/>
              <a:t> </a:t>
            </a:r>
            <a:r>
              <a:rPr lang="en-GB" dirty="0" err="1"/>
              <a:t>zonele</a:t>
            </a:r>
            <a:r>
              <a:rPr lang="en-GB" dirty="0"/>
              <a:t> </a:t>
            </a:r>
            <a:r>
              <a:rPr lang="en-GB" dirty="0" err="1"/>
              <a:t>afectate</a:t>
            </a:r>
            <a:r>
              <a:rPr lang="en-GB" dirty="0"/>
              <a:t> anterior de </a:t>
            </a:r>
            <a:r>
              <a:rPr lang="en-GB" dirty="0" err="1"/>
              <a:t>zgomot</a:t>
            </a:r>
            <a:r>
              <a:rPr lang="en-GB" dirty="0"/>
              <a:t> (</a:t>
            </a:r>
            <a:r>
              <a:rPr lang="en-GB" dirty="0" err="1"/>
              <a:t>între</a:t>
            </a:r>
            <a:r>
              <a:rPr lang="en-GB" dirty="0"/>
              <a:t> 0–500Hz) au </a:t>
            </a:r>
            <a:r>
              <a:rPr lang="en-GB" dirty="0" err="1"/>
              <a:t>fost</a:t>
            </a:r>
            <a:r>
              <a:rPr lang="en-GB" dirty="0"/>
              <a:t> </a:t>
            </a:r>
            <a:r>
              <a:rPr lang="en-GB" dirty="0" err="1"/>
              <a:t>semnificativ</a:t>
            </a:r>
            <a:r>
              <a:rPr lang="en-GB" dirty="0"/>
              <a:t> </a:t>
            </a:r>
            <a:r>
              <a:rPr lang="en-GB" dirty="0" err="1"/>
              <a:t>reduse</a:t>
            </a:r>
            <a:r>
              <a:rPr lang="en-GB" dirty="0"/>
              <a:t>, </a:t>
            </a:r>
            <a:r>
              <a:rPr lang="en-GB" dirty="0" err="1"/>
              <a:t>iar</a:t>
            </a:r>
            <a:r>
              <a:rPr lang="en-GB" dirty="0"/>
              <a:t> </a:t>
            </a:r>
            <a:r>
              <a:rPr lang="en-GB" dirty="0" err="1"/>
              <a:t>structura</a:t>
            </a:r>
            <a:r>
              <a:rPr lang="en-GB" dirty="0"/>
              <a:t> </a:t>
            </a:r>
            <a:r>
              <a:rPr lang="en-GB" dirty="0" err="1"/>
              <a:t>vocală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distinctă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990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D155-1C72-39D5-C44F-18D39A13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Demo2.Filtrare Wiener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3622F5-2801-8FB7-FB0C-086AFDC97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700110"/>
            <a:ext cx="5029902" cy="232442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71BE0-C75F-0130-4343-73F826A68FF5}"/>
              </a:ext>
            </a:extLst>
          </p:cNvPr>
          <p:cNvSpPr txBox="1"/>
          <p:nvPr/>
        </p:nvSpPr>
        <p:spPr>
          <a:xfrm>
            <a:off x="0" y="3995678"/>
            <a:ext cx="9372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 err="1"/>
              <a:t>P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obiectiv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eficiența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filtrului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Wiener, am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SNR-ul 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raport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combinație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voce +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înainte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filtrare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Voce 1 + Aer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condiționat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+0.78 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Voce 2 + Motor: +0.72 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Voce 3 + Ciocan pneumatic: -0.95 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aduce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îmbunătățiri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semnificative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constant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intensitate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zgomotelor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tip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impulsiv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ciocan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pneumatic),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performanța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necesitând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avansate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zgomotului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rețele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neuronale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spectral gating).</a:t>
            </a:r>
          </a:p>
        </p:txBody>
      </p:sp>
    </p:spTree>
    <p:extLst>
      <p:ext uri="{BB962C8B-B14F-4D97-AF65-F5344CB8AC3E}">
        <p14:creationId xmlns:p14="http://schemas.microsoft.com/office/powerpoint/2010/main" val="1740926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8A1C-8913-31CC-827E-FADBD6B3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2" y="828763"/>
            <a:ext cx="6657975" cy="762000"/>
          </a:xfrm>
        </p:spPr>
        <p:txBody>
          <a:bodyPr/>
          <a:lstStyle/>
          <a:p>
            <a:pPr algn="ctr"/>
            <a:r>
              <a:rPr lang="en-GB" dirty="0"/>
              <a:t>Demo</a:t>
            </a:r>
            <a:r>
              <a:rPr lang="ro-RO" dirty="0"/>
              <a:t>3</a:t>
            </a:r>
            <a:r>
              <a:rPr lang="en-GB" dirty="0"/>
              <a:t>.</a:t>
            </a:r>
            <a:r>
              <a:rPr lang="ro-RO" dirty="0"/>
              <a:t>ICA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7155D-6E2B-00A3-5DCA-1F7763F7F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011957"/>
            <a:ext cx="6096000" cy="3229879"/>
          </a:xfr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FEB0DF0-69C6-841D-660D-54A3F8869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67236"/>
            <a:ext cx="734688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ICA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calitatea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semnalului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cazurile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(SNR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Filtrul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Wiener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crescut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calitatea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cazurile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bună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performanță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+0.78 dB la Voce 1 + Aer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condiționat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o-RO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nu s-a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bine la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aceste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tipuri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zgomot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0980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A3F424-549E-7335-C6F0-082B52B14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531" y="1642199"/>
            <a:ext cx="3915321" cy="4858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1A63A-B942-29D8-FD93-49A75CDB82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2" t="405" r="11865" b="10051"/>
          <a:stretch/>
        </p:blipFill>
        <p:spPr>
          <a:xfrm>
            <a:off x="0" y="1981200"/>
            <a:ext cx="9034669" cy="389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4AAF8C-0181-A802-C98E-C443B69D766E}"/>
              </a:ext>
            </a:extLst>
          </p:cNvPr>
          <p:cNvSpPr txBox="1"/>
          <p:nvPr/>
        </p:nvSpPr>
        <p:spPr>
          <a:xfrm>
            <a:off x="-29819" y="5873508"/>
            <a:ext cx="91738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400" dirty="0"/>
              <a:t>SNR 5 dB → </a:t>
            </a:r>
            <a:r>
              <a:rPr lang="en-GB" sz="1400" dirty="0" err="1"/>
              <a:t>îmbunătățire</a:t>
            </a:r>
            <a:r>
              <a:rPr lang="en-GB" sz="1400" dirty="0"/>
              <a:t> </a:t>
            </a:r>
            <a:r>
              <a:rPr lang="en-GB" sz="1400" dirty="0" err="1"/>
              <a:t>medie</a:t>
            </a:r>
            <a:r>
              <a:rPr lang="en-GB" sz="1400" dirty="0"/>
              <a:t>: +3.53 dB</a:t>
            </a:r>
            <a:br>
              <a:rPr lang="en-GB" sz="1400" dirty="0"/>
            </a:br>
            <a:r>
              <a:rPr lang="en-GB" sz="1400" dirty="0"/>
              <a:t>SNR 10 dB → </a:t>
            </a:r>
            <a:r>
              <a:rPr lang="en-GB" sz="1400" dirty="0" err="1"/>
              <a:t>îmbunătățire</a:t>
            </a:r>
            <a:r>
              <a:rPr lang="en-GB" sz="1400" dirty="0"/>
              <a:t> </a:t>
            </a:r>
            <a:r>
              <a:rPr lang="en-GB" sz="1400" dirty="0" err="1"/>
              <a:t>medie</a:t>
            </a:r>
            <a:r>
              <a:rPr lang="en-GB" sz="1400" dirty="0"/>
              <a:t>: +1.12 dB</a:t>
            </a:r>
            <a:r>
              <a:rPr lang="ro-RO" sz="1400" dirty="0"/>
              <a:t>  </a:t>
            </a:r>
            <a:r>
              <a:rPr lang="en-GB" sz="1400" dirty="0" err="1"/>
              <a:t>Zgomotul</a:t>
            </a:r>
            <a:r>
              <a:rPr lang="en-GB" sz="1400" dirty="0"/>
              <a:t> </a:t>
            </a:r>
            <a:r>
              <a:rPr lang="en-GB" sz="1400" dirty="0" err="1"/>
              <a:t>mai</a:t>
            </a:r>
            <a:r>
              <a:rPr lang="en-GB" sz="1400" dirty="0"/>
              <a:t> </a:t>
            </a:r>
            <a:r>
              <a:rPr lang="en-GB" sz="1400" dirty="0" err="1"/>
              <a:t>agresiv</a:t>
            </a:r>
            <a:r>
              <a:rPr lang="en-GB" sz="1400" dirty="0"/>
              <a:t> (5 dB) a </a:t>
            </a:r>
            <a:r>
              <a:rPr lang="en-GB" sz="1400" dirty="0" err="1"/>
              <a:t>fost</a:t>
            </a:r>
            <a:r>
              <a:rPr lang="en-GB" sz="1400" dirty="0"/>
              <a:t> </a:t>
            </a:r>
            <a:r>
              <a:rPr lang="en-GB" sz="1400" dirty="0" err="1"/>
              <a:t>compensat</a:t>
            </a:r>
            <a:r>
              <a:rPr lang="en-GB" sz="1400" dirty="0"/>
              <a:t> </a:t>
            </a:r>
            <a:r>
              <a:rPr lang="en-GB" sz="1400" dirty="0" err="1"/>
              <a:t>mai</a:t>
            </a:r>
            <a:r>
              <a:rPr lang="en-GB" sz="1400" dirty="0"/>
              <a:t> </a:t>
            </a:r>
            <a:r>
              <a:rPr lang="en-GB" sz="1400" dirty="0" err="1"/>
              <a:t>eficient</a:t>
            </a:r>
            <a:r>
              <a:rPr lang="en-GB" sz="1400" dirty="0"/>
              <a:t> </a:t>
            </a:r>
            <a:r>
              <a:rPr lang="en-GB" sz="1400" dirty="0" err="1"/>
              <a:t>Denoisingul</a:t>
            </a:r>
            <a:r>
              <a:rPr lang="en-GB" sz="1400" dirty="0"/>
              <a:t> e </a:t>
            </a:r>
            <a:r>
              <a:rPr lang="en-GB" sz="1400" dirty="0" err="1"/>
              <a:t>mai</a:t>
            </a:r>
            <a:r>
              <a:rPr lang="en-GB" sz="1400" dirty="0"/>
              <a:t> </a:t>
            </a:r>
            <a:r>
              <a:rPr lang="en-GB" sz="1400" dirty="0" err="1"/>
              <a:t>valoros</a:t>
            </a:r>
            <a:r>
              <a:rPr lang="en-GB" sz="1400" dirty="0"/>
              <a:t> </a:t>
            </a:r>
            <a:r>
              <a:rPr lang="en-GB" sz="1400" dirty="0" err="1"/>
              <a:t>în</a:t>
            </a:r>
            <a:r>
              <a:rPr lang="en-GB" sz="1400" dirty="0"/>
              <a:t> </a:t>
            </a:r>
            <a:r>
              <a:rPr lang="en-GB" sz="1400" dirty="0" err="1"/>
              <a:t>condiții</a:t>
            </a:r>
            <a:r>
              <a:rPr lang="en-GB" sz="1400" dirty="0"/>
              <a:t> de </a:t>
            </a:r>
            <a:r>
              <a:rPr lang="en-GB" sz="1400" dirty="0" err="1"/>
              <a:t>zgomot</a:t>
            </a:r>
            <a:r>
              <a:rPr lang="en-GB" sz="1400" dirty="0"/>
              <a:t> </a:t>
            </a:r>
            <a:r>
              <a:rPr lang="en-GB" sz="1400" dirty="0" err="1"/>
              <a:t>puternic</a:t>
            </a:r>
            <a:endParaRPr lang="en-GB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9ADBE0-3C9D-2445-E79A-DC4D2F6E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1447800"/>
            <a:ext cx="5667375" cy="228600"/>
          </a:xfrm>
        </p:spPr>
        <p:txBody>
          <a:bodyPr/>
          <a:lstStyle/>
          <a:p>
            <a:r>
              <a:rPr lang="ro-RO" dirty="0"/>
              <a:t> </a:t>
            </a:r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361050-2F09-C673-362A-BECCA766CECE}"/>
              </a:ext>
            </a:extLst>
          </p:cNvPr>
          <p:cNvSpPr txBox="1">
            <a:spLocks/>
          </p:cNvSpPr>
          <p:nvPr/>
        </p:nvSpPr>
        <p:spPr bwMode="auto">
          <a:xfrm>
            <a:off x="43069" y="304245"/>
            <a:ext cx="8961783" cy="69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cs typeface="Arial" charset="0"/>
              </a:defRPr>
            </a:lvl9pPr>
          </a:lstStyle>
          <a:p>
            <a:pPr algn="ctr"/>
            <a:r>
              <a:rPr lang="ro-RO" sz="4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Îmbunătățire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medie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SNR – 5 dB vs 10 dB</a:t>
            </a:r>
            <a:endParaRPr lang="en-GB" sz="4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3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5975-81B9-B5F8-8B17-C24A40618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313"/>
            <a:ext cx="9144000" cy="928687"/>
          </a:xfrm>
        </p:spPr>
        <p:txBody>
          <a:bodyPr/>
          <a:lstStyle/>
          <a:p>
            <a:pPr algn="ctr"/>
            <a:r>
              <a:rPr lang="it-IT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Structura </a:t>
            </a: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proiectului</a:t>
            </a:r>
            <a:r>
              <a:rPr lang="it-IT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și strategia metodologică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9AC86-569A-36E1-2264-25DE123344CE}"/>
              </a:ext>
            </a:extLst>
          </p:cNvPr>
          <p:cNvSpPr txBox="1"/>
          <p:nvPr/>
        </p:nvSpPr>
        <p:spPr>
          <a:xfrm>
            <a:off x="228600" y="1981201"/>
            <a:ext cx="861060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/>
              <a:t>OBIECTIVELE PROIECTULUI</a:t>
            </a: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Implementarea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compararea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multor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eliminare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zgomotului</a:t>
            </a:r>
            <a:endParaRPr lang="en-GB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Determinarea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eficiente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abordări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îmbunătățirea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calității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vocii</a:t>
            </a:r>
            <a:endParaRPr lang="en-GB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Testarea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soluțiilor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condiții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diferite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tipuri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ambiental</a:t>
            </a:r>
            <a:endParaRPr lang="en-GB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comparativă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între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metodele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clasice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bazate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deep learning</a:t>
            </a:r>
          </a:p>
          <a:p>
            <a:endParaRPr lang="en-GB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endParaRPr lang="en-GB" sz="24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regătirea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bazei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date cu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înregistrări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vocale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Generarea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controlată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zgomotului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zgomotoase</a:t>
            </a:r>
            <a:endParaRPr lang="en-GB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Aplicarea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metodelor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eliminare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zgomotului</a:t>
            </a:r>
            <a:endParaRPr lang="en-GB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Evaluarea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compararea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rezultatelor</a:t>
            </a:r>
            <a:endParaRPr lang="en-GB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GB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651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820B-8683-1F2D-C230-3A892007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SNR &amp; MSE pe 5 </a:t>
            </a:r>
            <a:r>
              <a:rPr lang="en-GB" dirty="0" err="1"/>
              <a:t>fișiere</a:t>
            </a:r>
            <a:r>
              <a:rPr lang="en-GB" dirty="0"/>
              <a:t> audio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BEE4C-D08B-6208-F575-4D21C2E33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23840"/>
            <a:ext cx="7239000" cy="34863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75EB35-9676-C7FC-09B9-860D5F46A22A}"/>
              </a:ext>
            </a:extLst>
          </p:cNvPr>
          <p:cNvSpPr txBox="1"/>
          <p:nvPr/>
        </p:nvSpPr>
        <p:spPr>
          <a:xfrm>
            <a:off x="29817" y="5724708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Tabelul</a:t>
            </a:r>
            <a:r>
              <a:rPr lang="en-GB" dirty="0"/>
              <a:t> </a:t>
            </a:r>
            <a:r>
              <a:rPr lang="en-GB" dirty="0" err="1"/>
              <a:t>arată</a:t>
            </a:r>
            <a:r>
              <a:rPr lang="en-GB" dirty="0"/>
              <a:t> </a:t>
            </a:r>
            <a:r>
              <a:rPr lang="en-GB" dirty="0" err="1"/>
              <a:t>că</a:t>
            </a:r>
            <a:r>
              <a:rPr lang="en-GB" dirty="0"/>
              <a:t> </a:t>
            </a:r>
            <a:r>
              <a:rPr lang="en-GB" dirty="0" err="1"/>
              <a:t>metoda</a:t>
            </a:r>
            <a:r>
              <a:rPr lang="en-GB" dirty="0"/>
              <a:t> de denoising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eficientă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condiții</a:t>
            </a:r>
            <a:r>
              <a:rPr lang="en-GB" dirty="0"/>
              <a:t> de </a:t>
            </a:r>
            <a:r>
              <a:rPr lang="en-GB" dirty="0" err="1"/>
              <a:t>zgomot</a:t>
            </a:r>
            <a:r>
              <a:rPr lang="en-GB" dirty="0"/>
              <a:t> sever</a:t>
            </a:r>
            <a:r>
              <a:rPr lang="ro-RO" dirty="0"/>
              <a:t>     </a:t>
            </a:r>
            <a:r>
              <a:rPr lang="en-GB" dirty="0"/>
              <a:t>(5 dB), </a:t>
            </a:r>
            <a:r>
              <a:rPr lang="en-GB" dirty="0" err="1"/>
              <a:t>unde</a:t>
            </a:r>
            <a:r>
              <a:rPr lang="en-GB" dirty="0"/>
              <a:t> </a:t>
            </a:r>
            <a:r>
              <a:rPr lang="en-GB" dirty="0" err="1"/>
              <a:t>aduce</a:t>
            </a:r>
            <a:r>
              <a:rPr lang="en-GB" dirty="0"/>
              <a:t> </a:t>
            </a:r>
            <a:r>
              <a:rPr lang="en-GB" dirty="0" err="1"/>
              <a:t>îmbunătățiri</a:t>
            </a:r>
            <a:r>
              <a:rPr lang="en-GB" dirty="0"/>
              <a:t> </a:t>
            </a:r>
            <a:r>
              <a:rPr lang="en-GB" dirty="0" err="1"/>
              <a:t>chiar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de +3.78 </a:t>
            </a:r>
            <a:r>
              <a:rPr lang="en-GB" dirty="0" err="1"/>
              <a:t>dB.</a:t>
            </a:r>
            <a:r>
              <a:rPr lang="en-GB" dirty="0"/>
              <a:t> Se </a:t>
            </a:r>
            <a:r>
              <a:rPr lang="en-GB" dirty="0" err="1"/>
              <a:t>observă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o </a:t>
            </a:r>
            <a:r>
              <a:rPr lang="en-GB" dirty="0" err="1"/>
              <a:t>reducere</a:t>
            </a:r>
            <a:r>
              <a:rPr lang="en-GB" dirty="0"/>
              <a:t> </a:t>
            </a:r>
            <a:r>
              <a:rPr lang="en-GB" dirty="0" err="1"/>
              <a:t>consistentă</a:t>
            </a:r>
            <a:r>
              <a:rPr lang="en-GB" dirty="0"/>
              <a:t> a </a:t>
            </a:r>
            <a:r>
              <a:rPr lang="en-GB" dirty="0" err="1"/>
              <a:t>erorii</a:t>
            </a:r>
            <a:r>
              <a:rPr lang="en-GB" dirty="0"/>
              <a:t> MSE, </a:t>
            </a:r>
            <a:r>
              <a:rPr lang="en-GB" dirty="0" err="1"/>
              <a:t>ceea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indică</a:t>
            </a:r>
            <a:r>
              <a:rPr lang="en-GB" dirty="0"/>
              <a:t> o </a:t>
            </a:r>
            <a:r>
              <a:rPr lang="en-GB" dirty="0" err="1"/>
              <a:t>reconstrucție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fidelă</a:t>
            </a:r>
            <a:r>
              <a:rPr lang="en-GB" dirty="0"/>
              <a:t> a </a:t>
            </a:r>
            <a:r>
              <a:rPr lang="en-GB" dirty="0" err="1"/>
              <a:t>semnalului</a:t>
            </a:r>
            <a:r>
              <a:rPr lang="en-GB" dirty="0"/>
              <a:t> </a:t>
            </a:r>
            <a:r>
              <a:rPr lang="en-GB" dirty="0" err="1"/>
              <a:t>origina</a:t>
            </a:r>
            <a:r>
              <a:rPr lang="ro-RO" dirty="0"/>
              <a:t>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708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87B-8187-2E08-5CCD-F052C758F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CNN+LSTM</a:t>
            </a:r>
            <a:br>
              <a:rPr lang="ro-RO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467C7-472E-BE01-39B2-94186EE26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564" y="2696915"/>
            <a:ext cx="5410200" cy="395339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4B3D3-99DE-D8DA-09E8-7B2C92A9E35C}"/>
              </a:ext>
            </a:extLst>
          </p:cNvPr>
          <p:cNvSpPr txBox="1"/>
          <p:nvPr/>
        </p:nvSpPr>
        <p:spPr>
          <a:xfrm>
            <a:off x="0" y="1828836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Am </a:t>
            </a:r>
            <a:r>
              <a:rPr lang="en-GB" dirty="0" err="1"/>
              <a:t>construit</a:t>
            </a:r>
            <a:r>
              <a:rPr lang="en-GB" dirty="0"/>
              <a:t> un model </a:t>
            </a:r>
            <a:r>
              <a:rPr lang="en-GB" dirty="0" err="1"/>
              <a:t>convoluțional</a:t>
            </a:r>
            <a:r>
              <a:rPr lang="en-GB" dirty="0"/>
              <a:t> care face </a:t>
            </a:r>
            <a:r>
              <a:rPr lang="en-GB" dirty="0" err="1"/>
              <a:t>simultan</a:t>
            </a:r>
            <a:r>
              <a:rPr lang="en-GB" dirty="0"/>
              <a:t> denoising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clasificare</a:t>
            </a:r>
            <a:r>
              <a:rPr lang="en-GB" dirty="0"/>
              <a:t>. </a:t>
            </a:r>
            <a:r>
              <a:rPr lang="en-GB" dirty="0" err="1"/>
              <a:t>Datele</a:t>
            </a:r>
            <a:r>
              <a:rPr lang="en-GB" dirty="0"/>
              <a:t> au </a:t>
            </a:r>
            <a:r>
              <a:rPr lang="en-GB" dirty="0" err="1"/>
              <a:t>fost</a:t>
            </a:r>
            <a:r>
              <a:rPr lang="en-GB" dirty="0"/>
              <a:t> generate din </a:t>
            </a:r>
            <a:r>
              <a:rPr lang="en-GB" dirty="0" err="1"/>
              <a:t>LibriSpeech</a:t>
            </a:r>
            <a:r>
              <a:rPr lang="en-GB" dirty="0"/>
              <a:t> </a:t>
            </a:r>
            <a:r>
              <a:rPr lang="en-GB" dirty="0" err="1"/>
              <a:t>combinat</a:t>
            </a:r>
            <a:r>
              <a:rPr lang="en-GB" dirty="0"/>
              <a:t> cu </a:t>
            </a:r>
            <a:r>
              <a:rPr lang="en-GB" dirty="0" err="1"/>
              <a:t>zgomote</a:t>
            </a:r>
            <a:r>
              <a:rPr lang="en-GB" dirty="0"/>
              <a:t> </a:t>
            </a:r>
            <a:r>
              <a:rPr lang="en-GB" dirty="0" err="1"/>
              <a:t>sintetice</a:t>
            </a:r>
            <a:r>
              <a:rPr lang="en-GB" dirty="0"/>
              <a:t> la </a:t>
            </a:r>
            <a:r>
              <a:rPr lang="en-GB" dirty="0" err="1"/>
              <a:t>diferite</a:t>
            </a:r>
            <a:r>
              <a:rPr lang="en-GB" dirty="0"/>
              <a:t> SNR-</a:t>
            </a:r>
            <a:r>
              <a:rPr lang="en-GB" dirty="0" err="1"/>
              <a:t>uri</a:t>
            </a:r>
            <a:r>
              <a:rPr lang="en-GB" dirty="0"/>
              <a:t>. </a:t>
            </a:r>
            <a:r>
              <a:rPr lang="en-GB" dirty="0" err="1"/>
              <a:t>Avem</a:t>
            </a:r>
            <a:r>
              <a:rPr lang="en-GB" dirty="0"/>
              <a:t> </a:t>
            </a:r>
            <a:r>
              <a:rPr lang="en-GB" dirty="0" err="1"/>
              <a:t>două</a:t>
            </a:r>
            <a:r>
              <a:rPr lang="en-GB" dirty="0"/>
              <a:t> </a:t>
            </a:r>
            <a:r>
              <a:rPr lang="en-GB" dirty="0" err="1"/>
              <a:t>ieșiri</a:t>
            </a:r>
            <a:r>
              <a:rPr lang="en-GB" dirty="0"/>
              <a:t> –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reconstruiește</a:t>
            </a:r>
            <a:r>
              <a:rPr lang="en-GB" dirty="0"/>
              <a:t> </a:t>
            </a:r>
            <a:r>
              <a:rPr lang="en-GB" dirty="0" err="1"/>
              <a:t>semnalul</a:t>
            </a:r>
            <a:r>
              <a:rPr lang="en-GB" dirty="0"/>
              <a:t>, </a:t>
            </a:r>
            <a:r>
              <a:rPr lang="en-GB" dirty="0" err="1"/>
              <a:t>cealaltă</a:t>
            </a:r>
            <a:r>
              <a:rPr lang="en-GB" dirty="0"/>
              <a:t> </a:t>
            </a:r>
            <a:r>
              <a:rPr lang="en-GB" dirty="0" err="1"/>
              <a:t>recunoaște</a:t>
            </a:r>
            <a:r>
              <a:rPr lang="en-GB" dirty="0"/>
              <a:t> </a:t>
            </a:r>
            <a:r>
              <a:rPr lang="en-GB" dirty="0" err="1"/>
              <a:t>tipul</a:t>
            </a:r>
            <a:r>
              <a:rPr lang="en-GB" dirty="0"/>
              <a:t> de </a:t>
            </a:r>
            <a:r>
              <a:rPr lang="en-GB" dirty="0" err="1"/>
              <a:t>zgomot</a:t>
            </a:r>
            <a:r>
              <a:rPr lang="ro-RO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297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42B81CB-04D5-F178-5588-E0A66E85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004887"/>
          </a:xfrm>
        </p:spPr>
        <p:txBody>
          <a:bodyPr/>
          <a:lstStyle/>
          <a:p>
            <a:pPr algn="ctr"/>
            <a:r>
              <a:rPr lang="ro-RO" dirty="0"/>
              <a:t>Rezultate CNN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6A2118-43E6-EB5E-9103-BDC1F1C95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9430" r="-1" b="25042"/>
          <a:stretch>
            <a:fillRect/>
          </a:stretch>
        </p:blipFill>
        <p:spPr>
          <a:xfrm>
            <a:off x="1150938" y="1846450"/>
            <a:ext cx="7307262" cy="3868550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C8B66-C5BA-E601-7ABD-6CBBCD5676C9}"/>
              </a:ext>
            </a:extLst>
          </p:cNvPr>
          <p:cNvSpPr txBox="1"/>
          <p:nvPr/>
        </p:nvSpPr>
        <p:spPr>
          <a:xfrm>
            <a:off x="76200" y="5715000"/>
            <a:ext cx="899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Modelul</a:t>
            </a:r>
            <a:r>
              <a:rPr lang="en-GB" dirty="0"/>
              <a:t> are o </a:t>
            </a:r>
            <a:r>
              <a:rPr lang="en-GB" dirty="0" err="1"/>
              <a:t>clasificare</a:t>
            </a:r>
            <a:r>
              <a:rPr lang="en-GB" dirty="0"/>
              <a:t> </a:t>
            </a:r>
            <a:r>
              <a:rPr lang="en-GB" dirty="0" err="1"/>
              <a:t>aproape</a:t>
            </a:r>
            <a:r>
              <a:rPr lang="en-GB" dirty="0"/>
              <a:t> </a:t>
            </a:r>
            <a:r>
              <a:rPr lang="en-GB" dirty="0" err="1"/>
              <a:t>perfectă</a:t>
            </a:r>
            <a:r>
              <a:rPr lang="en-GB" dirty="0"/>
              <a:t> – 98.69%. Dar pe </a:t>
            </a:r>
            <a:r>
              <a:rPr lang="en-GB" dirty="0" err="1"/>
              <a:t>partea</a:t>
            </a:r>
            <a:r>
              <a:rPr lang="en-GB" dirty="0"/>
              <a:t> de denoising, </a:t>
            </a:r>
            <a:r>
              <a:rPr lang="en-GB" dirty="0" err="1"/>
              <a:t>deși</a:t>
            </a:r>
            <a:r>
              <a:rPr lang="en-GB" dirty="0"/>
              <a:t> reduce </a:t>
            </a:r>
            <a:r>
              <a:rPr lang="en-GB" dirty="0" err="1"/>
              <a:t>zgomotul</a:t>
            </a:r>
            <a:r>
              <a:rPr lang="en-GB" dirty="0"/>
              <a:t> </a:t>
            </a:r>
            <a:r>
              <a:rPr lang="en-GB" dirty="0" err="1"/>
              <a:t>perceptibil</a:t>
            </a:r>
            <a:r>
              <a:rPr lang="en-GB" dirty="0"/>
              <a:t>, SNR-ul </a:t>
            </a:r>
            <a:r>
              <a:rPr lang="en-GB" dirty="0" err="1"/>
              <a:t>scade</a:t>
            </a:r>
            <a:r>
              <a:rPr lang="en-GB" dirty="0"/>
              <a:t>, </a:t>
            </a:r>
            <a:r>
              <a:rPr lang="en-GB" dirty="0" err="1"/>
              <a:t>ceea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sugerează</a:t>
            </a:r>
            <a:r>
              <a:rPr lang="en-GB" dirty="0"/>
              <a:t> </a:t>
            </a:r>
            <a:r>
              <a:rPr lang="en-GB" dirty="0" err="1"/>
              <a:t>că</a:t>
            </a:r>
            <a:r>
              <a:rPr lang="en-GB" dirty="0"/>
              <a:t> introduce </a:t>
            </a:r>
            <a:r>
              <a:rPr lang="en-GB" dirty="0" err="1"/>
              <a:t>artefacte</a:t>
            </a:r>
            <a:r>
              <a:rPr lang="en-GB" dirty="0"/>
              <a:t> </a:t>
            </a:r>
            <a:r>
              <a:rPr lang="en-GB" dirty="0" err="1"/>
              <a:t>sau</a:t>
            </a:r>
            <a:r>
              <a:rPr lang="en-GB" dirty="0"/>
              <a:t> </a:t>
            </a:r>
            <a:r>
              <a:rPr lang="en-GB" dirty="0" err="1"/>
              <a:t>pierde</a:t>
            </a:r>
            <a:r>
              <a:rPr lang="en-GB" dirty="0"/>
              <a:t> din </a:t>
            </a:r>
            <a:r>
              <a:rPr lang="en-GB" dirty="0" err="1"/>
              <a:t>semnalul</a:t>
            </a:r>
            <a:r>
              <a:rPr lang="en-GB" dirty="0"/>
              <a:t> original. Este loc de </a:t>
            </a:r>
            <a:r>
              <a:rPr lang="en-GB" dirty="0" err="1"/>
              <a:t>îmbunătățire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partea</a:t>
            </a:r>
            <a:r>
              <a:rPr lang="en-GB" dirty="0"/>
              <a:t> de </a:t>
            </a:r>
            <a:r>
              <a:rPr lang="en-GB" dirty="0" err="1"/>
              <a:t>reconstrucție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313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2588-CECC-D2BD-4C73-FE666282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Rezultate CNN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55BD8-62A5-AFFE-CBD5-ED51B98A3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828800"/>
            <a:ext cx="8791575" cy="2819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638A25-1F10-0F9C-C5C9-6D846C128F9E}"/>
              </a:ext>
            </a:extLst>
          </p:cNvPr>
          <p:cNvSpPr txBox="1"/>
          <p:nvPr/>
        </p:nvSpPr>
        <p:spPr>
          <a:xfrm>
            <a:off x="152400" y="4889361"/>
            <a:ext cx="8915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Aceasta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o </a:t>
            </a:r>
            <a:r>
              <a:rPr lang="en-GB" dirty="0" err="1"/>
              <a:t>procesare</a:t>
            </a:r>
            <a:r>
              <a:rPr lang="en-GB" dirty="0"/>
              <a:t> </a:t>
            </a:r>
            <a:r>
              <a:rPr lang="en-GB" dirty="0" err="1"/>
              <a:t>completă</a:t>
            </a:r>
            <a:r>
              <a:rPr lang="en-GB" dirty="0"/>
              <a:t>: de la </a:t>
            </a:r>
            <a:r>
              <a:rPr lang="en-GB" dirty="0" err="1"/>
              <a:t>semnal</a:t>
            </a:r>
            <a:r>
              <a:rPr lang="en-GB" dirty="0"/>
              <a:t> original la </a:t>
            </a:r>
            <a:r>
              <a:rPr lang="en-GB" dirty="0" err="1"/>
              <a:t>rezultat</a:t>
            </a:r>
            <a:r>
              <a:rPr lang="en-GB" dirty="0"/>
              <a:t> denoised cu </a:t>
            </a:r>
            <a:r>
              <a:rPr lang="en-GB" dirty="0" err="1"/>
              <a:t>rețeaua</a:t>
            </a:r>
            <a:r>
              <a:rPr lang="en-GB" dirty="0"/>
              <a:t> CNN + LSTM. </a:t>
            </a:r>
            <a:r>
              <a:rPr lang="en-GB" dirty="0" err="1"/>
              <a:t>Deși</a:t>
            </a:r>
            <a:r>
              <a:rPr lang="en-GB" dirty="0"/>
              <a:t> SNR-ul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negativ</a:t>
            </a:r>
            <a:r>
              <a:rPr lang="en-GB" dirty="0"/>
              <a:t>, perceptual </a:t>
            </a:r>
            <a:r>
              <a:rPr lang="en-GB" dirty="0" err="1"/>
              <a:t>vocea</a:t>
            </a:r>
            <a:r>
              <a:rPr lang="en-GB" dirty="0"/>
              <a:t> e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clară</a:t>
            </a:r>
            <a:r>
              <a:rPr lang="en-GB" dirty="0"/>
              <a:t>. </a:t>
            </a:r>
            <a:r>
              <a:rPr lang="en-GB" dirty="0" err="1"/>
              <a:t>Acest</a:t>
            </a:r>
            <a:r>
              <a:rPr lang="en-GB" dirty="0"/>
              <a:t> test </a:t>
            </a:r>
            <a:r>
              <a:rPr lang="en-GB" dirty="0" err="1"/>
              <a:t>validează</a:t>
            </a:r>
            <a:r>
              <a:rPr lang="en-GB" dirty="0"/>
              <a:t> pipeline-ul cap-</a:t>
            </a:r>
            <a:r>
              <a:rPr lang="en-GB" dirty="0" err="1"/>
              <a:t>coadă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utilitatea</a:t>
            </a:r>
            <a:r>
              <a:rPr lang="en-GB" dirty="0"/>
              <a:t> </a:t>
            </a:r>
            <a:r>
              <a:rPr lang="en-GB" dirty="0" err="1"/>
              <a:t>modelului</a:t>
            </a:r>
            <a:r>
              <a:rPr lang="en-GB" dirty="0"/>
              <a:t> pe </a:t>
            </a:r>
            <a:r>
              <a:rPr lang="en-GB" dirty="0" err="1"/>
              <a:t>semnale</a:t>
            </a:r>
            <a:r>
              <a:rPr lang="en-GB" dirty="0"/>
              <a:t> </a:t>
            </a:r>
            <a:r>
              <a:rPr lang="en-GB" dirty="0" err="1"/>
              <a:t>reale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238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79334-5ACE-C24B-7672-EB8ADA71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Demo.Fișier-ad-hoc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8CB2B-F938-4CA3-6CE3-63BE4D8C7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057400"/>
            <a:ext cx="8458200" cy="2743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0DB25A-3461-10F2-531A-78F44446D10C}"/>
              </a:ext>
            </a:extLst>
          </p:cNvPr>
          <p:cNvSpPr txBox="1"/>
          <p:nvPr/>
        </p:nvSpPr>
        <p:spPr>
          <a:xfrm>
            <a:off x="261730" y="5181600"/>
            <a:ext cx="871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Am </a:t>
            </a:r>
            <a:r>
              <a:rPr lang="en-GB" dirty="0" err="1"/>
              <a:t>aplicat</a:t>
            </a:r>
            <a:r>
              <a:rPr lang="en-GB" dirty="0"/>
              <a:t> </a:t>
            </a:r>
            <a:r>
              <a:rPr lang="en-GB" dirty="0" err="1"/>
              <a:t>toate</a:t>
            </a:r>
            <a:r>
              <a:rPr lang="en-GB" dirty="0"/>
              <a:t> </a:t>
            </a:r>
            <a:r>
              <a:rPr lang="en-GB" dirty="0" err="1"/>
              <a:t>cele</a:t>
            </a:r>
            <a:r>
              <a:rPr lang="en-GB" dirty="0"/>
              <a:t> 3 </a:t>
            </a:r>
            <a:r>
              <a:rPr lang="en-GB" dirty="0" err="1"/>
              <a:t>metode</a:t>
            </a:r>
            <a:r>
              <a:rPr lang="en-GB" dirty="0"/>
              <a:t> pe un </a:t>
            </a:r>
            <a:r>
              <a:rPr lang="en-GB" dirty="0" err="1"/>
              <a:t>fișier</a:t>
            </a:r>
            <a:r>
              <a:rPr lang="en-GB" dirty="0"/>
              <a:t> real, extern, extras </a:t>
            </a:r>
            <a:r>
              <a:rPr lang="en-GB" dirty="0" err="1"/>
              <a:t>dintr</a:t>
            </a:r>
            <a:r>
              <a:rPr lang="en-GB" dirty="0"/>
              <a:t>-un video WhatsApp. </a:t>
            </a:r>
            <a:r>
              <a:rPr lang="en-GB" dirty="0" err="1"/>
              <a:t>Testul</a:t>
            </a:r>
            <a:r>
              <a:rPr lang="en-GB" dirty="0"/>
              <a:t> </a:t>
            </a:r>
            <a:r>
              <a:rPr lang="en-GB" dirty="0" err="1"/>
              <a:t>demonstrează</a:t>
            </a:r>
            <a:r>
              <a:rPr lang="en-GB" dirty="0"/>
              <a:t> </a:t>
            </a:r>
            <a:r>
              <a:rPr lang="en-GB" dirty="0" err="1"/>
              <a:t>robustețea</a:t>
            </a:r>
            <a:r>
              <a:rPr lang="en-GB" dirty="0"/>
              <a:t> </a:t>
            </a:r>
            <a:r>
              <a:rPr lang="en-GB" dirty="0" err="1"/>
              <a:t>rețelei</a:t>
            </a:r>
            <a:r>
              <a:rPr lang="en-GB" dirty="0"/>
              <a:t> </a:t>
            </a:r>
            <a:r>
              <a:rPr lang="en-GB" dirty="0" err="1"/>
              <a:t>chiar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pe date </a:t>
            </a:r>
            <a:r>
              <a:rPr lang="en-GB" dirty="0" err="1"/>
              <a:t>complet</a:t>
            </a:r>
            <a:r>
              <a:rPr lang="en-GB" dirty="0"/>
              <a:t> </a:t>
            </a:r>
            <a:r>
              <a:rPr lang="en-GB" dirty="0" err="1"/>
              <a:t>noi</a:t>
            </a:r>
            <a:r>
              <a:rPr lang="en-GB" dirty="0"/>
              <a:t>. </a:t>
            </a:r>
            <a:r>
              <a:rPr lang="en-GB" dirty="0" err="1"/>
              <a:t>Modelul</a:t>
            </a:r>
            <a:r>
              <a:rPr lang="en-GB" dirty="0"/>
              <a:t> s-a </a:t>
            </a:r>
            <a:r>
              <a:rPr lang="en-GB" dirty="0" err="1"/>
              <a:t>adaptat</a:t>
            </a:r>
            <a:r>
              <a:rPr lang="en-GB" dirty="0"/>
              <a:t> rapid cu </a:t>
            </a:r>
            <a:r>
              <a:rPr lang="en-GB" dirty="0" err="1"/>
              <a:t>doar</a:t>
            </a:r>
            <a:r>
              <a:rPr lang="en-GB" dirty="0"/>
              <a:t> 65 de </a:t>
            </a:r>
            <a:r>
              <a:rPr lang="en-GB" dirty="0" err="1"/>
              <a:t>segmente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8074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E9CF0-418E-04CB-CA52-C6BE1BF21328}"/>
              </a:ext>
            </a:extLst>
          </p:cNvPr>
          <p:cNvSpPr txBox="1"/>
          <p:nvPr/>
        </p:nvSpPr>
        <p:spPr>
          <a:xfrm>
            <a:off x="-48651" y="1981200"/>
            <a:ext cx="8985822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Constatări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principale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Toate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metodele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îmbunătățesc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semnificativ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calitatea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Modelul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CNN+LSTM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arată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superioare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atât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perceptual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numeric (MAE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scăzut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rămâne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soluție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eficientă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resurse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limitate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Avantaje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dezavantaje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Wiener: rapid,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puțin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ICA: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surse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independente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nu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necesită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antrenare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learning: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necesită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resurse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computaționale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potențiale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teleconferință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amplificare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vocală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Dispozitive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asistare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comunicării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zgomotoase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Procesare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conținut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media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FAC2C-C5E3-92FD-9329-C6BD71BFCF1C}"/>
              </a:ext>
            </a:extLst>
          </p:cNvPr>
          <p:cNvSpPr txBox="1"/>
          <p:nvPr/>
        </p:nvSpPr>
        <p:spPr>
          <a:xfrm>
            <a:off x="1513115" y="685800"/>
            <a:ext cx="611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83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D5C9A860-4621-AEC6-5250-62F56CDE8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5.</a:t>
            </a:r>
            <a:r>
              <a:rPr lang="ro-RO" altLang="en-US" dirty="0"/>
              <a:t>Î</a:t>
            </a:r>
            <a:r>
              <a:rPr lang="en-US" altLang="en-US" dirty="0" err="1"/>
              <a:t>ntrebari</a:t>
            </a:r>
            <a:r>
              <a:rPr lang="en-US" altLang="en-US" dirty="0"/>
              <a:t> recapitulative</a:t>
            </a:r>
            <a:endParaRPr lang="ru-RU" altLang="en-US" dirty="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F2A15FA-B8B1-4396-B4F3-61191097C6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2017713"/>
            <a:ext cx="8650288" cy="4535487"/>
          </a:xfrm>
        </p:spPr>
        <p:txBody>
          <a:bodyPr/>
          <a:lstStyle/>
          <a:p>
            <a:pPr>
              <a:buNone/>
            </a:pPr>
            <a:r>
              <a:rPr lang="ro-RO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rezolvă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Wiener?</a:t>
            </a:r>
          </a:p>
          <a:p>
            <a:pPr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ICA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folosește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avantajul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folosirii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modelelor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Deep Learning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voce?</a:t>
            </a:r>
          </a:p>
          <a:p>
            <a:pPr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 tip de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eliminat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cel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Noisereduce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 sunt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limitările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principale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ICA?</a:t>
            </a: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en-US" sz="22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A8DFAB3-956A-613F-0679-A7461B9D26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1856" y="277180"/>
            <a:ext cx="6712251" cy="713420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6.Bibliogarafie</a:t>
            </a:r>
            <a:endParaRPr lang="ru-RU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85874-CF27-F7A8-29FB-1E138309DBC4}"/>
              </a:ext>
            </a:extLst>
          </p:cNvPr>
          <p:cNvSpPr txBox="1"/>
          <p:nvPr/>
        </p:nvSpPr>
        <p:spPr>
          <a:xfrm>
            <a:off x="0" y="990600"/>
            <a:ext cx="914400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filtrarea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Wiener:</a:t>
            </a:r>
          </a:p>
          <a:p>
            <a:pPr>
              <a:buFont typeface="+mj-lt"/>
              <a:buAutoNum type="arabicPeriod"/>
            </a:pP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Scalart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P., &amp; Filho, J. V. (1996). 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"Speech enhancement based on a priori signal to noise estimation."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International Conference on Acoustics, Speech, and Signal Processing.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DOI: 10.1109/ICASSP.1996.543199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Lim, J. S., &amp; Oppenheim, A. V. (1979). 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"Enhancement and bandwidth compression of noisy speech."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Proceedings of the IEEE, 67(12), 1586-1604.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DOI: 10.1109/PROC.1979.11540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ICA (Analiza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Componentelor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Independente):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Hyvärinen, A., &amp; Oja, E. (2000). 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"Independent component analysis: algorithms and applications."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Networks, 13(4-5), 411-430.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DOI: 10.1016/S0893-6080(00)00026-5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Lee, T. W., Girolami, M., &amp; Sejnowski, T. J. (1999). 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"Independent component analysis using an extended infomax algorithm for mixed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subgaussian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supergaussian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sources."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Computation, 11(2), 417-441.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DOI: 10.1162/089976699300016719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rețele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neuronale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îmbunătățirea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audio: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Y., Du, J., Dai, L. R., &amp; Lee, C. H. (2015). 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"A regression approach to speech enhancement based on deep neural networks."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IEEE/ACM Transactions on Audio, Speech, and Language Processing, 23(1), 7-19.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DOI: 10.1109/TASLP.2014.2364452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D., &amp; Chen, J. (2018). 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"Supervised speech separation based on deep learning: An overview."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IEEE/ACM Transactions on Audio, Speech, and Language Processing, 26(10), 1702-1726.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DOI: 10.1109/TASLP.2018.2842159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Pascual, S.,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Bonafonte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&amp; Serra, J. (2017). 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"SEGAN: Speech enhancement generative adversarial network."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arXiv:1703.09452.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Link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date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evaluare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Panayotov, V., Chen, G., Povey, D., &amp;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Khudanpur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(2015). 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GB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Librispeech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ASR corpus based on public domain audio books."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2015 IEEE International Conference on Acoustics, Speech and Signal Processing (ICASSP), 5206-5210.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DOI: 10.1109/ICASSP.2015.7178964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Loizou, P. C. (2013). 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"Speech enhancement: theory and practice."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CRC Press.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Link</a:t>
            </a:r>
            <a:endParaRPr lang="ro-RO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https://www.openslr.org/12/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https://urbansounddataset.weebly.com/download-urbansound8k.html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Noisereduce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library: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https://github.Com/timsainb/noisereduce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+mj-lt"/>
              <a:buAutoNum type="arabicPeriod"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8042B26-8444-70E3-C139-D42AF80040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2.1.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Componenta 1 </a:t>
            </a:r>
            <a:r>
              <a:rPr lang="en-GB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 </a:t>
            </a:r>
            <a:b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180AA-9720-D310-3FD8-BD54DA7541CF}"/>
              </a:ext>
            </a:extLst>
          </p:cNvPr>
          <p:cNvSpPr txBox="1"/>
          <p:nvPr/>
        </p:nvSpPr>
        <p:spPr>
          <a:xfrm>
            <a:off x="88232" y="1905000"/>
            <a:ext cx="9055768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 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reprezintă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 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tehnică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adaptivă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filtrare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folosită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diminuarea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zgomotului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recuperarea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semnalelor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influențate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perturbații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Principiul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bază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Minimizează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eroarea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pătratică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original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necunoscut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reducând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astfel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fără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distorsiona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excesiv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 in Python: 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apply_wiener_filter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noisy_signal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frame_length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=1024):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Convertim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float32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Noisy_signal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noisy_signal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=np.Float32)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Aplicăm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 din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Filtered_signal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signal.Wiener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noisy_signal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mysize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frame_length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Normalizăm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Filtered_signal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filtered_signal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np.Max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np.Abs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filtered_signal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filtered_signal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beneficii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oferă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Micsorează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evaluarea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spectrului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eroarea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original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cel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prelucrat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dirty="0"/>
          </a:p>
          <a:p>
            <a:endParaRPr lang="en-GB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46273E2-2435-A8B4-0FA6-79E8521DAC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081087"/>
          </a:xfrm>
        </p:spPr>
        <p:txBody>
          <a:bodyPr/>
          <a:lstStyle/>
          <a:p>
            <a:pPr algn="ctr" eaLnBrk="1" hangingPunct="1"/>
            <a:r>
              <a:rPr lang="en-US" altLang="en-US" sz="4000" dirty="0"/>
              <a:t>2.2. Componenta 2 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ICA (Analiza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Componentelor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Independente)</a:t>
            </a:r>
            <a:r>
              <a:rPr lang="en-US" altLang="en-US" sz="4000" dirty="0"/>
              <a:t> </a:t>
            </a:r>
            <a:endParaRPr lang="ru-RU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9FFC1-8872-9BE2-6975-D3949B2C1B4F}"/>
              </a:ext>
            </a:extLst>
          </p:cNvPr>
          <p:cNvSpPr txBox="1"/>
          <p:nvPr/>
        </p:nvSpPr>
        <p:spPr>
          <a:xfrm>
            <a:off x="0" y="1658778"/>
            <a:ext cx="4953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ro-RO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TEORIE</a:t>
            </a:r>
          </a:p>
          <a:p>
            <a:pPr>
              <a:spcBef>
                <a:spcPts val="0"/>
              </a:spcBef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ICA (Independent Component Analysis)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semnalelor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mixte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vocea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presupunând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independente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Nu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necesită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antrenare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nevoie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canale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unul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Cu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FastICA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extragem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componentele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variație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mare e, 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obicei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vocea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DD235-365A-4EF7-7EE0-1699685E6627}"/>
              </a:ext>
            </a:extLst>
          </p:cNvPr>
          <p:cNvSpPr txBox="1"/>
          <p:nvPr/>
        </p:nvSpPr>
        <p:spPr>
          <a:xfrm>
            <a:off x="4800600" y="1905000"/>
            <a:ext cx="4343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o-RO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MPLEMENTARE</a:t>
            </a: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folosește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algoritmul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FastICA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biblioteca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creează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al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doilea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canal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decalarea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semnalului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original.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separarea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alege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variație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5F825-FD47-D74D-39E8-D0F5F373673C}"/>
              </a:ext>
            </a:extLst>
          </p:cNvPr>
          <p:cNvSpPr txBox="1"/>
          <p:nvPr/>
        </p:nvSpPr>
        <p:spPr>
          <a:xfrm>
            <a:off x="437356" y="4521100"/>
            <a:ext cx="9220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 Python  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sklearn.decomposition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FastICA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np.column_stack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noisy_signal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np.roll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noisy_signal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5)))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Creare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ICA</a:t>
            </a:r>
          </a:p>
          <a:p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ica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FastICA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n_components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=2,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=0)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Aplicare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FastICA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 =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ica.fit_transform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Se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selectează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variabilitate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maximă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best_component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sources[:,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np.argmax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np.var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(sources, axis=0))]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009101F-E3C9-C546-D9F8-37B8E25E1B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14313"/>
            <a:ext cx="8639175" cy="1462087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2.3. Componenta </a:t>
            </a: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Rețea Neuronală CNN + LSTM</a:t>
            </a:r>
            <a:endParaRPr lang="ru-RU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C9E2FB-EA5E-EF0C-1D9B-24661BF5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075099"/>
            <a:ext cx="4572000" cy="16714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382C81-AA23-19AD-CAFE-7EC9B4188BD4}"/>
              </a:ext>
            </a:extLst>
          </p:cNvPr>
          <p:cNvSpPr txBox="1"/>
          <p:nvPr/>
        </p:nvSpPr>
        <p:spPr>
          <a:xfrm>
            <a:off x="0" y="1905000"/>
            <a:ext cx="92964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realizat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arhitectură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hibridă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 la 0, CNN + LSTM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prelucrarea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semnalului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 1D.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Modelul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inițiază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straturi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Conv1D (cu 32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64 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fiind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Batch Normalization, ReLU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obține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trăsături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locale.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aplatizare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informațiile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prelucrate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Dense format din 256 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neuroni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având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Dropout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Rețeaua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divide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ieșiri:una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dedicată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clasificării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(Dense cu 10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activare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cealaltă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denoising.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Ramura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denoising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reconstrucția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formei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originale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LSTM cu 64 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unități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înțelege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contextul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temporal,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straturi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convoluție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(cu 64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 de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Conv1D(16)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final Conv1D(1) cu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activare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tanh,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produce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semnalul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vocal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399D9A8-0C84-4B51-BC01-DAAF2243F0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3</a:t>
            </a:r>
            <a:r>
              <a:rPr lang="ro-RO" altLang="en-US" dirty="0"/>
              <a:t>.</a:t>
            </a:r>
            <a:r>
              <a:rPr lang="en-US" altLang="en-US" dirty="0" err="1"/>
              <a:t>Performante</a:t>
            </a:r>
            <a:endParaRPr lang="ru-RU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CF6EA-0C9C-13C9-FC27-FE1D0750405F}"/>
              </a:ext>
            </a:extLst>
          </p:cNvPr>
          <p:cNvSpPr txBox="1"/>
          <p:nvPr/>
        </p:nvSpPr>
        <p:spPr>
          <a:xfrm>
            <a:off x="0" y="1997839"/>
            <a:ext cx="9144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comparat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performanța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diferitelor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reducere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zgomotului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Metodele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bazate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deep learning au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oferit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cea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mare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îmbunătățire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clarității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vocii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(SNR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crescut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aproximativ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8-10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timp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filtrul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wiener a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eficient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simplu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ICA a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funcționat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bine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semnale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surse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independente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Rezultatele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validate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analiza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spectrogramelor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fișierelor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 </a:t>
            </a:r>
            <a:r>
              <a:rPr lang="en-GB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procesate</a:t>
            </a: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42630A2-C4CB-82A6-45A0-10087F50D3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3.Performan</a:t>
            </a:r>
            <a:r>
              <a:rPr lang="ro-RO" altLang="en-US" dirty="0"/>
              <a:t>ț</a:t>
            </a:r>
            <a:r>
              <a:rPr lang="en-US" altLang="en-US" dirty="0"/>
              <a:t>e1</a:t>
            </a:r>
            <a:endParaRPr lang="ru-RU" altLang="en-US" dirty="0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7AA6CA7D-A9BD-3D79-B0B3-C35E858A08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2017713"/>
            <a:ext cx="8650288" cy="45354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combinație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voce-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semnalele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respecificate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16kHz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examinate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atât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analiza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frecvenței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spectrogramă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analizei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vizuale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s-a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constatat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Aerul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condiționat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influențează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special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frecvențele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joasă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permite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perceperea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vocii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motorului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suprapune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frecvențele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reducând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astfel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claritatea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Ciocanul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pneumatic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influențează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semnificativ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spectrul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generează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distorsiuni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evidente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comparație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tehnicile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generare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artificială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zgomotului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utilizarea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unor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înregistrări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autentice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furnizează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complexitate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pertinente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situații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viața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reală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8A205F972A7545BC56897053B859AA" ma:contentTypeVersion="9" ma:contentTypeDescription="Create a new document." ma:contentTypeScope="" ma:versionID="867458bbd3830a007cf7a2b3ec6fc910">
  <xsd:schema xmlns:xsd="http://www.w3.org/2001/XMLSchema" xmlns:xs="http://www.w3.org/2001/XMLSchema" xmlns:p="http://schemas.microsoft.com/office/2006/metadata/properties" xmlns:ns2="f20031e4-83cd-467b-b13d-7033fb67d7be" targetNamespace="http://schemas.microsoft.com/office/2006/metadata/properties" ma:root="true" ma:fieldsID="0e8c065670857803dc7bfc1d928ef347" ns2:_="">
    <xsd:import namespace="f20031e4-83cd-467b-b13d-7033fb67d7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0031e4-83cd-467b-b13d-7033fb67d7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463A37-8CA0-4857-A07A-FF757FF433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4DA58D-3502-42EB-818C-10B46BEFC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0031e4-83cd-467b-b13d-7033fb67d7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BEC0DA-CB84-4567-842F-343AF21AB81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1911</TotalTime>
  <Words>3255</Words>
  <Application>Microsoft Office PowerPoint</Application>
  <PresentationFormat>On-screen Show (4:3)</PresentationFormat>
  <Paragraphs>223</Paragraphs>
  <Slides>47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Tahoma</vt:lpstr>
      <vt:lpstr>Times New Roman</vt:lpstr>
      <vt:lpstr>Wingdings</vt:lpstr>
      <vt:lpstr>Blends</vt:lpstr>
      <vt:lpstr> AMPLIFICAREA  VOCII ÎNTR-UN MEDIU ZGOMOTOS</vt:lpstr>
      <vt:lpstr>1.Definirea problemei</vt:lpstr>
      <vt:lpstr>2.Suport teoretic și implementare-schema bloc</vt:lpstr>
      <vt:lpstr>Structura proiectului și strategia metodologică</vt:lpstr>
      <vt:lpstr>2.1.Componenta 1 Filtrul Wiener  </vt:lpstr>
      <vt:lpstr>2.2. Componenta 2 ICA (Analiza Componentelor Independente) </vt:lpstr>
      <vt:lpstr>2.3. Componenta 3 – Rețea Neuronală CNN + LSTM</vt:lpstr>
      <vt:lpstr>3.Performante</vt:lpstr>
      <vt:lpstr>3.Performanțe1</vt:lpstr>
      <vt:lpstr>Performanțe1</vt:lpstr>
      <vt:lpstr>Performanțe1</vt:lpstr>
      <vt:lpstr>Performanțe1</vt:lpstr>
      <vt:lpstr>Performanțe2.Filtrare Wiener</vt:lpstr>
      <vt:lpstr>Performanțe2.Filtrare Wiener</vt:lpstr>
      <vt:lpstr>Performanțe2.Filtrare Wiener</vt:lpstr>
      <vt:lpstr>Performanțe2.Filtrare Wiener</vt:lpstr>
      <vt:lpstr>Performanțe3.ICA</vt:lpstr>
      <vt:lpstr>Performanțe3.ICA</vt:lpstr>
      <vt:lpstr>Performanțe3.ICA</vt:lpstr>
      <vt:lpstr> Comparație semnal zgomotos (SNR)</vt:lpstr>
      <vt:lpstr>Denoising la SNR 5 dB</vt:lpstr>
      <vt:lpstr>Denoising la SNR 10 dB</vt:lpstr>
      <vt:lpstr>Comparație îmbunătățire medie SNR</vt:lpstr>
      <vt:lpstr>Rezultate după aplicarea rețelei CNN + LSTM </vt:lpstr>
      <vt:lpstr>Rezultate după aplicarea rețelei CNN + LSTM </vt:lpstr>
      <vt:lpstr>Rezultate după aplicarea rețelei CNN + LSTM </vt:lpstr>
      <vt:lpstr>Rezultate după aplicarea rețelei CNN + LSTM </vt:lpstr>
      <vt:lpstr>Evaluare vizuală – Semnal original vs. semnal zgomotos</vt:lpstr>
      <vt:lpstr>Rezultate CNN + LSTM </vt:lpstr>
      <vt:lpstr>Analiză fișier ad-hoc</vt:lpstr>
      <vt:lpstr>Analiză fișier ad-hoc</vt:lpstr>
      <vt:lpstr>Analiză fișier ad-hoc</vt:lpstr>
      <vt:lpstr>4.Demo</vt:lpstr>
      <vt:lpstr>4.Demo1-Încărcare și combinare voce + zgomot</vt:lpstr>
      <vt:lpstr>Demo1</vt:lpstr>
      <vt:lpstr>Demo2.Filtrare Wiener</vt:lpstr>
      <vt:lpstr>Demo2.Filtrare Wiener</vt:lpstr>
      <vt:lpstr>Demo3.ICA</vt:lpstr>
      <vt:lpstr> </vt:lpstr>
      <vt:lpstr>SNR &amp; MSE pe 5 fișiere audio</vt:lpstr>
      <vt:lpstr>CNN+LSTM </vt:lpstr>
      <vt:lpstr>Rezultate CNN</vt:lpstr>
      <vt:lpstr>Rezultate CNN</vt:lpstr>
      <vt:lpstr>Demo.Fișier-ad-hoc</vt:lpstr>
      <vt:lpstr>PowerPoint Presentation</vt:lpstr>
      <vt:lpstr>5.Întrebari recapitulative</vt:lpstr>
      <vt:lpstr>6.Bibliogarafie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Wavelet Packets</dc:title>
  <dc:creator>Mircea</dc:creator>
  <cp:lastModifiedBy>Ioana Denisa Sandor</cp:lastModifiedBy>
  <cp:revision>124</cp:revision>
  <dcterms:created xsi:type="dcterms:W3CDTF">2003-12-08T10:36:43Z</dcterms:created>
  <dcterms:modified xsi:type="dcterms:W3CDTF">2025-05-30T16:22:18Z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0x010100D28A205F972A7545BC56897053B859AA</vt:lpwstr>
  </property>
  <property fmtid="{D5CDD505-2E9C-101B-9397-08002B2CF9AE}" pid="3" name="MSIP_Label_5b58b62f-6f94-46bd-8089-18e64b0a9abb_Enabled">
    <vt:lpwstr>true</vt:lpwstr>
  </property>
  <property fmtid="{D5CDD505-2E9C-101B-9397-08002B2CF9AE}" pid="4" name="MSIP_Label_5b58b62f-6f94-46bd-8089-18e64b0a9abb_SetDate">
    <vt:lpwstr>2025-05-09T20:34:13Z</vt:lpwstr>
  </property>
  <property fmtid="{D5CDD505-2E9C-101B-9397-08002B2CF9AE}" pid="5" name="MSIP_Label_5b58b62f-6f94-46bd-8089-18e64b0a9abb_Method">
    <vt:lpwstr>Standard</vt:lpwstr>
  </property>
  <property fmtid="{D5CDD505-2E9C-101B-9397-08002B2CF9AE}" pid="6" name="MSIP_Label_5b58b62f-6f94-46bd-8089-18e64b0a9abb_Name">
    <vt:lpwstr>defa4170-0d19-0005-0004-bc88714345d2</vt:lpwstr>
  </property>
  <property fmtid="{D5CDD505-2E9C-101B-9397-08002B2CF9AE}" pid="7" name="MSIP_Label_5b58b62f-6f94-46bd-8089-18e64b0a9abb_SiteId">
    <vt:lpwstr>a6eb79fa-c4a9-4cce-818d-b85274d15305</vt:lpwstr>
  </property>
  <property fmtid="{D5CDD505-2E9C-101B-9397-08002B2CF9AE}" pid="8" name="MSIP_Label_5b58b62f-6f94-46bd-8089-18e64b0a9abb_ActionId">
    <vt:lpwstr>80b63d7a-62bd-4d41-acf0-7c90d883786e</vt:lpwstr>
  </property>
  <property fmtid="{D5CDD505-2E9C-101B-9397-08002B2CF9AE}" pid="9" name="MSIP_Label_5b58b62f-6f94-46bd-8089-18e64b0a9abb_ContentBits">
    <vt:lpwstr>0</vt:lpwstr>
  </property>
  <property fmtid="{D5CDD505-2E9C-101B-9397-08002B2CF9AE}" pid="10" name="MSIP_Label_5b58b62f-6f94-46bd-8089-18e64b0a9abb_Tag">
    <vt:lpwstr>10, 3, 0, 1</vt:lpwstr>
  </property>
</Properties>
</file>